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01"/>
  </p:notesMasterIdLst>
  <p:sldIdLst>
    <p:sldId id="256" r:id="rId3"/>
    <p:sldId id="257" r:id="rId4"/>
    <p:sldId id="258" r:id="rId5"/>
    <p:sldId id="259" r:id="rId6"/>
    <p:sldId id="269" r:id="rId7"/>
    <p:sldId id="265" r:id="rId8"/>
    <p:sldId id="266" r:id="rId9"/>
    <p:sldId id="267" r:id="rId10"/>
    <p:sldId id="260" r:id="rId11"/>
    <p:sldId id="270" r:id="rId12"/>
    <p:sldId id="368" r:id="rId13"/>
    <p:sldId id="272" r:id="rId14"/>
    <p:sldId id="271" r:id="rId15"/>
    <p:sldId id="312" r:id="rId16"/>
    <p:sldId id="278" r:id="rId17"/>
    <p:sldId id="279" r:id="rId18"/>
    <p:sldId id="280" r:id="rId19"/>
    <p:sldId id="309" r:id="rId20"/>
    <p:sldId id="273" r:id="rId21"/>
    <p:sldId id="369" r:id="rId22"/>
    <p:sldId id="264" r:id="rId23"/>
    <p:sldId id="263" r:id="rId24"/>
    <p:sldId id="367" r:id="rId25"/>
    <p:sldId id="262" r:id="rId26"/>
    <p:sldId id="274" r:id="rId27"/>
    <p:sldId id="275" r:id="rId28"/>
    <p:sldId id="277" r:id="rId29"/>
    <p:sldId id="276" r:id="rId30"/>
    <p:sldId id="372" r:id="rId31"/>
    <p:sldId id="261" r:id="rId32"/>
    <p:sldId id="268" r:id="rId33"/>
    <p:sldId id="281" r:id="rId34"/>
    <p:sldId id="353" r:id="rId35"/>
    <p:sldId id="355" r:id="rId36"/>
    <p:sldId id="354" r:id="rId37"/>
    <p:sldId id="282" r:id="rId38"/>
    <p:sldId id="283" r:id="rId39"/>
    <p:sldId id="284" r:id="rId40"/>
    <p:sldId id="356" r:id="rId41"/>
    <p:sldId id="357" r:id="rId42"/>
    <p:sldId id="358" r:id="rId43"/>
    <p:sldId id="285" r:id="rId44"/>
    <p:sldId id="287" r:id="rId45"/>
    <p:sldId id="288" r:id="rId46"/>
    <p:sldId id="359" r:id="rId47"/>
    <p:sldId id="360" r:id="rId48"/>
    <p:sldId id="361" r:id="rId49"/>
    <p:sldId id="294" r:id="rId50"/>
    <p:sldId id="366" r:id="rId51"/>
    <p:sldId id="362" r:id="rId52"/>
    <p:sldId id="363" r:id="rId53"/>
    <p:sldId id="364" r:id="rId54"/>
    <p:sldId id="365" r:id="rId55"/>
    <p:sldId id="297" r:id="rId56"/>
    <p:sldId id="298" r:id="rId57"/>
    <p:sldId id="299" r:id="rId58"/>
    <p:sldId id="300" r:id="rId59"/>
    <p:sldId id="339" r:id="rId60"/>
    <p:sldId id="301" r:id="rId61"/>
    <p:sldId id="302" r:id="rId62"/>
    <p:sldId id="340" r:id="rId63"/>
    <p:sldId id="303" r:id="rId64"/>
    <p:sldId id="341" r:id="rId65"/>
    <p:sldId id="304" r:id="rId66"/>
    <p:sldId id="305" r:id="rId67"/>
    <p:sldId id="306" r:id="rId68"/>
    <p:sldId id="307" r:id="rId69"/>
    <p:sldId id="329" r:id="rId70"/>
    <p:sldId id="330" r:id="rId71"/>
    <p:sldId id="308" r:id="rId72"/>
    <p:sldId id="370" r:id="rId73"/>
    <p:sldId id="317" r:id="rId74"/>
    <p:sldId id="326" r:id="rId75"/>
    <p:sldId id="335" r:id="rId76"/>
    <p:sldId id="327" r:id="rId77"/>
    <p:sldId id="328" r:id="rId78"/>
    <p:sldId id="331" r:id="rId79"/>
    <p:sldId id="332" r:id="rId80"/>
    <p:sldId id="336" r:id="rId81"/>
    <p:sldId id="337" r:id="rId82"/>
    <p:sldId id="338" r:id="rId83"/>
    <p:sldId id="322" r:id="rId84"/>
    <p:sldId id="323" r:id="rId85"/>
    <p:sldId id="333" r:id="rId86"/>
    <p:sldId id="334" r:id="rId87"/>
    <p:sldId id="371" r:id="rId88"/>
    <p:sldId id="343" r:id="rId89"/>
    <p:sldId id="344" r:id="rId90"/>
    <p:sldId id="345" r:id="rId91"/>
    <p:sldId id="346" r:id="rId92"/>
    <p:sldId id="347" r:id="rId93"/>
    <p:sldId id="348" r:id="rId94"/>
    <p:sldId id="349" r:id="rId95"/>
    <p:sldId id="351" r:id="rId96"/>
    <p:sldId id="350" r:id="rId97"/>
    <p:sldId id="352" r:id="rId98"/>
    <p:sldId id="310" r:id="rId99"/>
    <p:sldId id="311" r:id="rId10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 Schiffels" initials="SS"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04"/>
    <p:restoredTop sz="93447"/>
  </p:normalViewPr>
  <p:slideViewPr>
    <p:cSldViewPr snapToGrid="0" snapToObjects="1">
      <p:cViewPr varScale="1">
        <p:scale>
          <a:sx n="63" d="100"/>
          <a:sy n="63" d="100"/>
        </p:scale>
        <p:origin x="512"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commentAuthors" Target="commentAuthor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10-19T07:43:29.011" idx="1">
    <p:pos x="3136" y="2512"/>
    <p:text>Rarecoal program, new method that implements this</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4-10-19T07:44:53.771" idx="2">
    <p:pos x="3136" y="2512"/>
    <p:text>switch point 2 and 3</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4-10-19T07:46:00.494" idx="5">
    <p:pos x="3136" y="2512"/>
    <p:text>check text
how many samples are simulated?</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4-10-19T07:48:20.988" idx="6">
    <p:pos x="6262" y="3286"/>
    <p:text>can put time scale in years, based on 28 years generation time.
put it left, a bit aside of main plot</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14-10-18T16:40:21.311" idx="6">
    <p:pos x="5806" y="4408"/>
    <p:text>add other Iron Age sample
put Iron Age first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879D5E-3AB0-244E-A776-5B1F91375A1C}" type="datetimeFigureOut">
              <a:rPr lang="en-US" smtClean="0"/>
              <a:t>3/5/19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435653-F6C9-9D46-B1C7-2681A80F86E8}" type="slidenum">
              <a:rPr lang="en-US" smtClean="0"/>
              <a:t>‹#›</a:t>
            </a:fld>
            <a:endParaRPr lang="en-US"/>
          </a:p>
        </p:txBody>
      </p:sp>
    </p:spTree>
    <p:extLst>
      <p:ext uri="{BB962C8B-B14F-4D97-AF65-F5344CB8AC3E}">
        <p14:creationId xmlns:p14="http://schemas.microsoft.com/office/powerpoint/2010/main" val="5619001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435653-F6C9-9D46-B1C7-2681A80F86E8}" type="slidenum">
              <a:rPr lang="en-US" smtClean="0"/>
              <a:t>1</a:t>
            </a:fld>
            <a:endParaRPr lang="en-US"/>
          </a:p>
        </p:txBody>
      </p:sp>
    </p:spTree>
    <p:extLst>
      <p:ext uri="{BB962C8B-B14F-4D97-AF65-F5344CB8AC3E}">
        <p14:creationId xmlns:p14="http://schemas.microsoft.com/office/powerpoint/2010/main" val="1705930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75B48D-573B-2D41-B82F-C7A0543FD797}" type="slidenum">
              <a:rPr lang="en-US"/>
              <a:pPr/>
              <a:t>37</a:t>
            </a:fld>
            <a:endParaRPr lang="en-US"/>
          </a:p>
        </p:txBody>
      </p:sp>
      <p:sp>
        <p:nvSpPr>
          <p:cNvPr id="100557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055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847555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5EF7F-BB6F-A642-895B-B6BCCAB32A2A}" type="slidenum">
              <a:rPr lang="en-US"/>
              <a:pPr/>
              <a:t>38</a:t>
            </a:fld>
            <a:endParaRPr lang="en-US"/>
          </a:p>
        </p:txBody>
      </p:sp>
      <p:sp>
        <p:nvSpPr>
          <p:cNvPr id="100761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07619" name="Rectangle 3"/>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r>
              <a:rPr lang="en-US">
                <a:latin typeface="Helvetica" charset="0"/>
                <a:ea typeface="Helvetica" charset="0"/>
                <a:cs typeface="Helvetica" charset="0"/>
                <a:sym typeface="Helvetica" charset="0"/>
              </a:rPr>
              <a:t>To answer this question, we first need to understand what this distribution implies. In fact, the human genome is diploid and the two haplotypes always coalesce some time back in the past. Different regions may have different coalescent time, separated by the ancestral recombinations. Regions that coalesce recently has low heterozygosity and regions that coalesce anciently has high heterozygosity. And so there is a direct link between heterozygosity and regional coalescent time.</a:t>
            </a:r>
          </a:p>
        </p:txBody>
      </p:sp>
    </p:spTree>
    <p:extLst>
      <p:ext uri="{BB962C8B-B14F-4D97-AF65-F5344CB8AC3E}">
        <p14:creationId xmlns:p14="http://schemas.microsoft.com/office/powerpoint/2010/main" val="1398379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D29DB0-BDD4-1E42-B68D-B4C31CA4ECA2}" type="slidenum">
              <a:rPr lang="en-US"/>
              <a:pPr/>
              <a:t>39</a:t>
            </a:fld>
            <a:endParaRPr lang="en-US"/>
          </a:p>
        </p:txBody>
      </p:sp>
      <p:sp>
        <p:nvSpPr>
          <p:cNvPr id="86425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6425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032912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624954-21B4-B646-95C4-223861F2E457}" type="slidenum">
              <a:rPr lang="en-US"/>
              <a:pPr/>
              <a:t>42</a:t>
            </a:fld>
            <a:endParaRPr lang="en-US"/>
          </a:p>
        </p:txBody>
      </p:sp>
      <p:sp>
        <p:nvSpPr>
          <p:cNvPr id="86221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6221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501038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4C9249-E0E0-B84F-8863-35963B18FDBB}" type="slidenum">
              <a:rPr lang="en-US"/>
              <a:pPr/>
              <a:t>43</a:t>
            </a:fld>
            <a:endParaRPr lang="en-US"/>
          </a:p>
        </p:txBody>
      </p:sp>
      <p:sp>
        <p:nvSpPr>
          <p:cNvPr id="101376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137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901379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D09AC6-5859-6349-96BB-022BEDE9719E}" type="slidenum">
              <a:rPr lang="en-US"/>
              <a:pPr/>
              <a:t>44</a:t>
            </a:fld>
            <a:endParaRPr lang="en-US"/>
          </a:p>
        </p:txBody>
      </p:sp>
      <p:sp>
        <p:nvSpPr>
          <p:cNvPr id="86835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68355" name="Rectangle 3"/>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r>
              <a:rPr lang="en-US">
                <a:latin typeface="Helvetica" charset="0"/>
                <a:ea typeface="Helvetica" charset="0"/>
                <a:cs typeface="Helvetica" charset="0"/>
                <a:sym typeface="Helvetica" charset="0"/>
              </a:rPr>
              <a:t>PSMC still performs well when there are sudden changes in the population size. Here the dot blue line shows the parameters used in simulation and the red curve is the estimate from PSMC. (if there is no bottleneck....)</a:t>
            </a:r>
          </a:p>
        </p:txBody>
      </p:sp>
    </p:spTree>
    <p:extLst>
      <p:ext uri="{BB962C8B-B14F-4D97-AF65-F5344CB8AC3E}">
        <p14:creationId xmlns:p14="http://schemas.microsoft.com/office/powerpoint/2010/main" val="1137156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6A1507-7527-FB4A-B77D-4BC48702DAFC}" type="slidenum">
              <a:rPr lang="en-US"/>
              <a:pPr/>
              <a:t>45</a:t>
            </a:fld>
            <a:endParaRPr lang="en-US"/>
          </a:p>
        </p:txBody>
      </p:sp>
      <p:sp>
        <p:nvSpPr>
          <p:cNvPr id="8744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44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097233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Rot="1" noChangeAspect="1" noChangeArrowheads="1"/>
          </p:cNvSpPr>
          <p:nvPr>
            <p:ph type="sldImg"/>
          </p:nvPr>
        </p:nvSpPr>
        <p:spPr>
          <a:solidFill>
            <a:srgbClr val="FFFFFF"/>
          </a:solidFill>
          <a:ln/>
        </p:spPr>
      </p:sp>
      <p:sp>
        <p:nvSpPr>
          <p:cNvPr id="43010" name="Rectangle 2"/>
          <p:cNvSpPr>
            <a:spLocks noGrp="1" noChangeArrowheads="1"/>
          </p:cNvSpPr>
          <p:nvPr>
            <p:ph type="body" idx="1"/>
          </p:nvPr>
        </p:nvSpPr>
        <p:spPr>
          <a:ln/>
        </p:spPr>
        <p:txBody>
          <a:bodyPr/>
          <a:lstStyle/>
          <a:p>
            <a:pPr eaLnBrk="1" hangingPunct="1">
              <a:defRPr/>
            </a:pPr>
            <a:r>
              <a:rPr lang="en-US" sz="2200">
                <a:latin typeface="Lucida Grande" charset="0"/>
                <a:cs typeface="Lucida Grande" charset="0"/>
                <a:sym typeface="Lucida Grande" charset="0"/>
              </a:rPr>
              <a:t>not only are these samples British, they are as local to the Sanger as it can get.</a:t>
            </a:r>
          </a:p>
          <a:p>
            <a:pPr eaLnBrk="1" hangingPunct="1">
              <a:defRPr/>
            </a:pPr>
            <a:r>
              <a:rPr lang="en-US" sz="2200">
                <a:latin typeface="Lucida Grande" charset="0"/>
                <a:cs typeface="Lucida Grande" charset="0"/>
                <a:sym typeface="Lucida Grande" charset="0"/>
              </a:rPr>
              <a:t>2,000 years before the Wellcome Trust decided to build one of the world largest sequencing centres,</a:t>
            </a:r>
          </a:p>
          <a:p>
            <a:pPr eaLnBrk="1" hangingPunct="1">
              <a:defRPr/>
            </a:pPr>
            <a:r>
              <a:rPr lang="en-US" sz="2200">
                <a:latin typeface="Lucida Grande" charset="0"/>
                <a:cs typeface="Lucida Grande" charset="0"/>
                <a:sym typeface="Lucida Grande" charset="0"/>
              </a:rPr>
              <a:t>2 men and 3 women from Roman time Britain were buried under just these grounds</a:t>
            </a:r>
          </a:p>
          <a:p>
            <a:pPr eaLnBrk="1" hangingPunct="1">
              <a:defRPr/>
            </a:pPr>
            <a:r>
              <a:rPr lang="en-US" sz="2200">
                <a:latin typeface="Lucida Grande" charset="0"/>
                <a:cs typeface="Lucida Grande" charset="0"/>
                <a:sym typeface="Lucida Grande" charset="0"/>
              </a:rPr>
              <a:t>... almost waiting to be found and to be sequenced.</a:t>
            </a:r>
          </a:p>
          <a:p>
            <a:pPr eaLnBrk="1" hangingPunct="1">
              <a:defRPr/>
            </a:pPr>
            <a:r>
              <a:rPr lang="en-US" sz="2200">
                <a:latin typeface="Lucida Grande" charset="0"/>
                <a:cs typeface="Lucida Grande" charset="0"/>
                <a:sym typeface="Lucida Grande" charset="0"/>
              </a:rPr>
              <a:t>This is what we</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re now doing...</a:t>
            </a:r>
          </a:p>
        </p:txBody>
      </p:sp>
    </p:spTree>
    <p:extLst>
      <p:ext uri="{BB962C8B-B14F-4D97-AF65-F5344CB8AC3E}">
        <p14:creationId xmlns:p14="http://schemas.microsoft.com/office/powerpoint/2010/main" val="380140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90</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383220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91</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71986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pPr defTabSz="914400" eaLnBrk="0" fontAlgn="base" hangingPunct="0">
              <a:spcBef>
                <a:spcPct val="0"/>
              </a:spcBef>
              <a:spcAft>
                <a:spcPct val="0"/>
              </a:spcAft>
            </a:pPr>
            <a:endParaRPr lang="en-US" sz="2400">
              <a:solidFill>
                <a:prstClr val="black"/>
              </a:solidFill>
              <a:latin typeface="Times" charset="0"/>
            </a:endParaRPr>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expected site frequency spectrum (SFS) of the derived allele (the new mutation arisen in the population) for three different demographic models: (i) a population that has been of constant size throughout history; (ii) a model previously fit to the derived allele frequency spectrum of Europeans, which includes an out-of-Africa population bottleneck and a second, more recent, population bottleneck (</a:t>
            </a:r>
            <a:r>
              <a:rPr lang="en-GB" i="1">
                <a:latin typeface="Arial" charset="0"/>
                <a:cs typeface="msgothic" charset="0"/>
              </a:rPr>
              <a:t>21</a:t>
            </a:r>
            <a:r>
              <a:rPr lang="en-GB">
                <a:latin typeface="Arial" charset="0"/>
                <a:cs typeface="msgothic" charset="0"/>
              </a:rPr>
              <a:t>); and (iii) the same two-bottleneck model of European history with the addition of recent exponential growth from a population size of 10,000 at the advent of agriculture to an extant effective population size of 10,000,000, which amounts to 1.7% growth per generation during the last 400 generations. The results presented are based on sequences of 5, 50, 500, and 5000 diploid individuals. Figures are from 10 million coalescent simulations (</a:t>
            </a:r>
            <a:r>
              <a:rPr lang="en-GB" i="1">
                <a:latin typeface="Arial" charset="0"/>
                <a:cs typeface="msgothic" charset="0"/>
              </a:rPr>
              <a:t>32</a:t>
            </a:r>
            <a:r>
              <a:rPr lang="en-GB">
                <a:latin typeface="Arial" charset="0"/>
                <a:cs typeface="msgothic" charset="0"/>
              </a:rPr>
              <a:t>); the expectation of models 1 and 2 were also validated analytically (</a:t>
            </a:r>
            <a:r>
              <a:rPr lang="en-GB" i="1">
                <a:latin typeface="Arial" charset="0"/>
                <a:cs typeface="msgothic" charset="0"/>
              </a:rPr>
              <a:t>21</a:t>
            </a:r>
            <a:r>
              <a:rPr lang="en-GB">
                <a:latin typeface="Arial" charset="0"/>
                <a:cs typeface="msgothic" charset="0"/>
              </a:rPr>
              <a:t>). In all panels, the proportions of all possible derived allele counts, ranging from 1 to 2</a:t>
            </a:r>
            <a:r>
              <a:rPr lang="en-GB" i="1">
                <a:latin typeface="Arial" charset="0"/>
                <a:cs typeface="msgothic" charset="0"/>
              </a:rPr>
              <a:t>n </a:t>
            </a:r>
            <a:r>
              <a:rPr lang="en-GB">
                <a:latin typeface="Arial" charset="0"/>
                <a:cs typeface="msgothic" charset="0"/>
              </a:rPr>
              <a:t>– 1, sum up to 1, although only those for 1 through 15 are presented. See fig. S1 for a version of this figure in which singletons are excluded and the SFS renormalized.</a:t>
            </a:r>
          </a:p>
        </p:txBody>
      </p:sp>
    </p:spTree>
    <p:extLst>
      <p:ext uri="{BB962C8B-B14F-4D97-AF65-F5344CB8AC3E}">
        <p14:creationId xmlns:p14="http://schemas.microsoft.com/office/powerpoint/2010/main" val="47102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92</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988023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93</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976230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95</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baseline="0" dirty="0">
              <a:ea typeface="ＭＳ Ｐゴシック" charset="0"/>
              <a:cs typeface="ＭＳ Ｐゴシック" charset="0"/>
            </a:endParaRPr>
          </a:p>
          <a:p>
            <a:pPr eaLnBrk="1" hangingPunct="1"/>
            <a:endParaRPr lang="en-US" baseline="0" dirty="0">
              <a:ea typeface="ＭＳ Ｐゴシック" charset="0"/>
              <a:cs typeface="ＭＳ Ｐゴシック" charset="0"/>
            </a:endParaRPr>
          </a:p>
          <a:p>
            <a:pPr eaLnBrk="1" hangingPunct="1"/>
            <a:endParaRPr lang="en-US" baseline="0" dirty="0">
              <a:ea typeface="ＭＳ Ｐゴシック" charset="0"/>
              <a:cs typeface="ＭＳ Ｐゴシック" charset="0"/>
            </a:endParaRPr>
          </a:p>
          <a:p>
            <a:pPr eaLnBrk="1" hangingPunct="1"/>
            <a:endParaRPr lang="en-US" baseline="0" dirty="0">
              <a:ea typeface="ＭＳ Ｐゴシック" charset="0"/>
              <a:cs typeface="ＭＳ Ｐゴシック" charset="0"/>
            </a:endParaRPr>
          </a:p>
        </p:txBody>
      </p:sp>
    </p:spTree>
    <p:extLst>
      <p:ext uri="{BB962C8B-B14F-4D97-AF65-F5344CB8AC3E}">
        <p14:creationId xmlns:p14="http://schemas.microsoft.com/office/powerpoint/2010/main" val="215597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065D13-605D-5844-A185-20E038F13C5F}" type="slidenum">
              <a:rPr lang="en-US"/>
              <a:pPr/>
              <a:t>15</a:t>
            </a:fld>
            <a:endParaRPr lang="en-US"/>
          </a:p>
        </p:txBody>
      </p:sp>
      <p:sp>
        <p:nvSpPr>
          <p:cNvPr id="10035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035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375886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065D13-605D-5844-A185-20E038F13C5F}" type="slidenum">
              <a:rPr lang="en-US"/>
              <a:pPr/>
              <a:t>16</a:t>
            </a:fld>
            <a:endParaRPr lang="en-US"/>
          </a:p>
        </p:txBody>
      </p:sp>
      <p:sp>
        <p:nvSpPr>
          <p:cNvPr id="10035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035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22746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F9AC75-CBFA-1F40-8C8D-B1ED977112BB}" type="slidenum">
              <a:rPr lang="en-US"/>
              <a:pPr/>
              <a:t>17</a:t>
            </a:fld>
            <a:endParaRPr lang="en-US"/>
          </a:p>
        </p:txBody>
      </p:sp>
      <p:sp>
        <p:nvSpPr>
          <p:cNvPr id="1024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240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228588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p:cNvSpPr>
          <p:nvPr>
            <p:ph type="sldNum" sz="quarter" idx="5"/>
          </p:nvPr>
        </p:nvSpPr>
        <p:spPr>
          <a:ln/>
        </p:spPr>
        <p:txBody>
          <a:bodyPr/>
          <a:lstStyle/>
          <a:p>
            <a:fld id="{0C7B2211-198A-0647-A702-DB39A2B8243C}" type="slidenum">
              <a:rPr lang="en-US"/>
              <a:pPr/>
              <a:t>22</a:t>
            </a:fld>
            <a:endParaRPr lang="en-US"/>
          </a:p>
        </p:txBody>
      </p:sp>
      <p:sp>
        <p:nvSpPr>
          <p:cNvPr id="2355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5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dirty="0">
                <a:latin typeface="Helvetica" charset="0"/>
                <a:cs typeface="Helvetica" charset="0"/>
                <a:sym typeface="Helvetica" charset="0"/>
              </a:rPr>
              <a:t>To answer this question, we first need to understand what this distribution implies. In fact, the human genome is diploid and the two haplotypes always coalesce some time back in the past. Different regions may have different coalescent time, separated by the ancestral </a:t>
            </a:r>
            <a:r>
              <a:rPr lang="en-US" dirty="0" err="1">
                <a:latin typeface="Helvetica" charset="0"/>
                <a:cs typeface="Helvetica" charset="0"/>
                <a:sym typeface="Helvetica" charset="0"/>
              </a:rPr>
              <a:t>recombinations</a:t>
            </a:r>
            <a:r>
              <a:rPr lang="en-US" dirty="0">
                <a:latin typeface="Helvetica" charset="0"/>
                <a:cs typeface="Helvetica" charset="0"/>
                <a:sym typeface="Helvetica" charset="0"/>
              </a:rPr>
              <a:t>. Regions that coalesce recently has low </a:t>
            </a:r>
            <a:r>
              <a:rPr lang="en-US" dirty="0" err="1">
                <a:latin typeface="Helvetica" charset="0"/>
                <a:cs typeface="Helvetica" charset="0"/>
                <a:sym typeface="Helvetica" charset="0"/>
              </a:rPr>
              <a:t>heterozygosity</a:t>
            </a:r>
            <a:r>
              <a:rPr lang="en-US" dirty="0">
                <a:latin typeface="Helvetica" charset="0"/>
                <a:cs typeface="Helvetica" charset="0"/>
                <a:sym typeface="Helvetica" charset="0"/>
              </a:rPr>
              <a:t> and regions that coalesce anciently has high </a:t>
            </a:r>
            <a:r>
              <a:rPr lang="en-US" dirty="0" err="1">
                <a:latin typeface="Helvetica" charset="0"/>
                <a:cs typeface="Helvetica" charset="0"/>
                <a:sym typeface="Helvetica" charset="0"/>
              </a:rPr>
              <a:t>heterozygosity</a:t>
            </a:r>
            <a:r>
              <a:rPr lang="en-US" dirty="0">
                <a:latin typeface="Helvetica" charset="0"/>
                <a:cs typeface="Helvetica" charset="0"/>
                <a:sym typeface="Helvetica" charset="0"/>
              </a:rPr>
              <a:t>. And so there is a direct link between </a:t>
            </a:r>
            <a:r>
              <a:rPr lang="en-US" dirty="0" err="1">
                <a:latin typeface="Helvetica" charset="0"/>
                <a:cs typeface="Helvetica" charset="0"/>
                <a:sym typeface="Helvetica" charset="0"/>
              </a:rPr>
              <a:t>heterozygosity</a:t>
            </a:r>
            <a:r>
              <a:rPr lang="en-US" dirty="0">
                <a:latin typeface="Helvetica" charset="0"/>
                <a:cs typeface="Helvetica" charset="0"/>
                <a:sym typeface="Helvetica" charset="0"/>
              </a:rPr>
              <a:t> and regional coalescent time.</a:t>
            </a:r>
          </a:p>
        </p:txBody>
      </p:sp>
    </p:spTree>
    <p:extLst>
      <p:ext uri="{BB962C8B-B14F-4D97-AF65-F5344CB8AC3E}">
        <p14:creationId xmlns:p14="http://schemas.microsoft.com/office/powerpoint/2010/main" val="83195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F1E32E-E15A-534D-9BFD-8E2BA8F7717B}" type="slidenum">
              <a:rPr lang="en-US"/>
              <a:pPr/>
              <a:t>24</a:t>
            </a:fld>
            <a:endParaRPr lang="en-US"/>
          </a:p>
        </p:txBody>
      </p:sp>
      <p:sp>
        <p:nvSpPr>
          <p:cNvPr id="26317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31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0500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35653-F6C9-9D46-B1C7-2681A80F86E8}" type="slidenum">
              <a:rPr lang="en-US" smtClean="0"/>
              <a:t>29</a:t>
            </a:fld>
            <a:endParaRPr lang="en-US"/>
          </a:p>
        </p:txBody>
      </p:sp>
    </p:spTree>
    <p:extLst>
      <p:ext uri="{BB962C8B-B14F-4D97-AF65-F5344CB8AC3E}">
        <p14:creationId xmlns:p14="http://schemas.microsoft.com/office/powerpoint/2010/main" val="3186294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595F30-937D-FC4C-8FCC-28F826AC813E}" type="slidenum">
              <a:rPr lang="en-US"/>
              <a:pPr/>
              <a:t>32</a:t>
            </a:fld>
            <a:endParaRPr lang="en-US"/>
          </a:p>
        </p:txBody>
      </p:sp>
      <p:sp>
        <p:nvSpPr>
          <p:cNvPr id="1233922" name="Rectangle 2"/>
          <p:cNvSpPr>
            <a:spLocks noGrp="1" noRot="1" noChangeAspect="1" noChangeArrowheads="1" noTextEdit="1"/>
          </p:cNvSpPr>
          <p:nvPr>
            <p:ph type="sldImg"/>
          </p:nvPr>
        </p:nvSpPr>
        <p:spPr>
          <a:ln/>
        </p:spPr>
      </p:sp>
      <p:sp>
        <p:nvSpPr>
          <p:cNvPr id="12339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22805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D14F0149-C29A-F04E-83E2-1B27AD861EB7}" type="datetimeFigureOut">
              <a:rPr lang="en-US" smtClean="0"/>
              <a:t>3/5/19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56AAE-B41F-9741-BE35-31358DC7BF7D}" type="slidenum">
              <a:rPr lang="en-US" smtClean="0"/>
              <a:t>‹#›</a:t>
            </a:fld>
            <a:endParaRPr lang="en-US"/>
          </a:p>
        </p:txBody>
      </p:sp>
    </p:spTree>
    <p:extLst>
      <p:ext uri="{BB962C8B-B14F-4D97-AF65-F5344CB8AC3E}">
        <p14:creationId xmlns:p14="http://schemas.microsoft.com/office/powerpoint/2010/main" val="243053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14F0149-C29A-F04E-83E2-1B27AD861EB7}" type="datetimeFigureOut">
              <a:rPr lang="en-US" smtClean="0"/>
              <a:t>3/5/19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56AAE-B41F-9741-BE35-31358DC7BF7D}" type="slidenum">
              <a:rPr lang="en-US" smtClean="0"/>
              <a:t>‹#›</a:t>
            </a:fld>
            <a:endParaRPr lang="en-US"/>
          </a:p>
        </p:txBody>
      </p:sp>
    </p:spTree>
    <p:extLst>
      <p:ext uri="{BB962C8B-B14F-4D97-AF65-F5344CB8AC3E}">
        <p14:creationId xmlns:p14="http://schemas.microsoft.com/office/powerpoint/2010/main" val="101501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14F0149-C29A-F04E-83E2-1B27AD861EB7}" type="datetimeFigureOut">
              <a:rPr lang="en-US" smtClean="0"/>
              <a:t>3/5/19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56AAE-B41F-9741-BE35-31358DC7BF7D}" type="slidenum">
              <a:rPr lang="en-US" smtClean="0"/>
              <a:t>‹#›</a:t>
            </a:fld>
            <a:endParaRPr lang="en-US"/>
          </a:p>
        </p:txBody>
      </p:sp>
    </p:spTree>
    <p:extLst>
      <p:ext uri="{BB962C8B-B14F-4D97-AF65-F5344CB8AC3E}">
        <p14:creationId xmlns:p14="http://schemas.microsoft.com/office/powerpoint/2010/main" val="2469149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5625"/>
              <a:t>Title Text</a:t>
            </a:r>
          </a:p>
        </p:txBody>
      </p:sp>
      <p:sp>
        <p:nvSpPr>
          <p:cNvPr id="22" name="Shape 22"/>
          <p:cNvSpPr>
            <a:spLocks noGrp="1"/>
          </p:cNvSpPr>
          <p:nvPr>
            <p:ph type="body" idx="1"/>
          </p:nvPr>
        </p:nvSpPr>
        <p:spPr>
          <a:xfrm>
            <a:off x="669726" y="1830586"/>
            <a:ext cx="3750469"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pPr lvl="0">
              <a:defRPr sz="1800"/>
            </a:pPr>
            <a:r>
              <a:rPr sz="1969"/>
              <a:t>Body Level One</a:t>
            </a:r>
          </a:p>
          <a:p>
            <a:pPr lvl="1">
              <a:defRPr sz="1800"/>
            </a:pPr>
            <a:r>
              <a:rPr sz="1969"/>
              <a:t>Body Level Two</a:t>
            </a:r>
          </a:p>
          <a:p>
            <a:pPr lvl="2">
              <a:defRPr sz="1800"/>
            </a:pPr>
            <a:r>
              <a:rPr sz="1969"/>
              <a:t>Body Level Three</a:t>
            </a:r>
          </a:p>
          <a:p>
            <a:pPr lvl="3">
              <a:defRPr sz="1800"/>
            </a:pPr>
            <a:r>
              <a:rPr sz="1969"/>
              <a:t>Body Level Four</a:t>
            </a:r>
          </a:p>
          <a:p>
            <a:pPr lvl="4">
              <a:defRPr sz="1800"/>
            </a:pPr>
            <a:r>
              <a:rPr sz="1969"/>
              <a:t>Body Level Five</a:t>
            </a:r>
          </a:p>
        </p:txBody>
      </p:sp>
    </p:spTree>
    <p:extLst>
      <p:ext uri="{BB962C8B-B14F-4D97-AF65-F5344CB8AC3E}">
        <p14:creationId xmlns:p14="http://schemas.microsoft.com/office/powerpoint/2010/main" val="33073134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5625"/>
              <a:t>Title Text</a:t>
            </a:r>
          </a:p>
        </p:txBody>
      </p:sp>
    </p:spTree>
    <p:extLst>
      <p:ext uri="{BB962C8B-B14F-4D97-AF65-F5344CB8AC3E}">
        <p14:creationId xmlns:p14="http://schemas.microsoft.com/office/powerpoint/2010/main" val="68409849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4843ABB7-F41B-4746-A274-CFAD25488F2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5935477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FC39620C-7E6E-E048-9AE2-A2755FC80B0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5425616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6CE2094A-EB5B-EC43-A151-084E63AB2FB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834386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smtClean="0"/>
            </a:lvl1pPr>
          </a:lstStyle>
          <a:p>
            <a:fld id="{7DFF58D6-09BF-494E-83CF-AA3CA52FFA2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84794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smtClean="0"/>
            </a:lvl1pPr>
          </a:lstStyle>
          <a:p>
            <a:fld id="{4666A67D-89A3-9043-A31A-96BE8A601DE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346320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smtClean="0"/>
            </a:lvl1pPr>
          </a:lstStyle>
          <a:p>
            <a:fld id="{7E4681D8-57E9-8D43-836C-88A576D081B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837990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14F0149-C29A-F04E-83E2-1B27AD861EB7}" type="datetimeFigureOut">
              <a:rPr lang="en-US" smtClean="0"/>
              <a:t>3/5/19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56AAE-B41F-9741-BE35-31358DC7BF7D}" type="slidenum">
              <a:rPr lang="en-US" smtClean="0"/>
              <a:t>‹#›</a:t>
            </a:fld>
            <a:endParaRPr lang="en-US"/>
          </a:p>
        </p:txBody>
      </p:sp>
    </p:spTree>
    <p:extLst>
      <p:ext uri="{BB962C8B-B14F-4D97-AF65-F5344CB8AC3E}">
        <p14:creationId xmlns:p14="http://schemas.microsoft.com/office/powerpoint/2010/main" val="58637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smtClean="0"/>
            </a:lvl1pPr>
          </a:lstStyle>
          <a:p>
            <a:fld id="{7067C93B-2809-5246-B755-4009B115254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03079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smtClean="0"/>
            </a:lvl1pPr>
          </a:lstStyle>
          <a:p>
            <a:fld id="{D2DF6DBB-2B85-BE48-A7C0-1D4F73AA2E7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621041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smtClean="0"/>
            </a:lvl1pPr>
          </a:lstStyle>
          <a:p>
            <a:fld id="{875C92B8-97D0-364F-95CA-3C66210D293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338588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0C3D340C-31F2-FF46-90B4-6D4F6491DDB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253245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7150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85800" y="381000"/>
            <a:ext cx="5676900" cy="57150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552273E1-944E-414F-AC4A-7AF7D0E2203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545498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14F0149-C29A-F04E-83E2-1B27AD861EB7}" type="datetimeFigureOut">
              <a:rPr lang="en-US" smtClean="0"/>
              <a:t>3/5/19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56AAE-B41F-9741-BE35-31358DC7BF7D}" type="slidenum">
              <a:rPr lang="en-US" smtClean="0"/>
              <a:t>‹#›</a:t>
            </a:fld>
            <a:endParaRPr lang="en-US"/>
          </a:p>
        </p:txBody>
      </p:sp>
    </p:spTree>
    <p:extLst>
      <p:ext uri="{BB962C8B-B14F-4D97-AF65-F5344CB8AC3E}">
        <p14:creationId xmlns:p14="http://schemas.microsoft.com/office/powerpoint/2010/main" val="4164959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D14F0149-C29A-F04E-83E2-1B27AD861EB7}" type="datetimeFigureOut">
              <a:rPr lang="en-US" smtClean="0"/>
              <a:t>3/5/19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56AAE-B41F-9741-BE35-31358DC7BF7D}" type="slidenum">
              <a:rPr lang="en-US" smtClean="0"/>
              <a:t>‹#›</a:t>
            </a:fld>
            <a:endParaRPr lang="en-US"/>
          </a:p>
        </p:txBody>
      </p:sp>
    </p:spTree>
    <p:extLst>
      <p:ext uri="{BB962C8B-B14F-4D97-AF65-F5344CB8AC3E}">
        <p14:creationId xmlns:p14="http://schemas.microsoft.com/office/powerpoint/2010/main" val="234686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D14F0149-C29A-F04E-83E2-1B27AD861EB7}" type="datetimeFigureOut">
              <a:rPr lang="en-US" smtClean="0"/>
              <a:t>3/5/19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56AAE-B41F-9741-BE35-31358DC7BF7D}" type="slidenum">
              <a:rPr lang="en-US" smtClean="0"/>
              <a:t>‹#›</a:t>
            </a:fld>
            <a:endParaRPr lang="en-US"/>
          </a:p>
        </p:txBody>
      </p:sp>
    </p:spTree>
    <p:extLst>
      <p:ext uri="{BB962C8B-B14F-4D97-AF65-F5344CB8AC3E}">
        <p14:creationId xmlns:p14="http://schemas.microsoft.com/office/powerpoint/2010/main" val="1745984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D14F0149-C29A-F04E-83E2-1B27AD861EB7}" type="datetimeFigureOut">
              <a:rPr lang="en-US" smtClean="0"/>
              <a:t>3/5/19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56AAE-B41F-9741-BE35-31358DC7BF7D}" type="slidenum">
              <a:rPr lang="en-US" smtClean="0"/>
              <a:t>‹#›</a:t>
            </a:fld>
            <a:endParaRPr lang="en-US"/>
          </a:p>
        </p:txBody>
      </p:sp>
    </p:spTree>
    <p:extLst>
      <p:ext uri="{BB962C8B-B14F-4D97-AF65-F5344CB8AC3E}">
        <p14:creationId xmlns:p14="http://schemas.microsoft.com/office/powerpoint/2010/main" val="396360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4F0149-C29A-F04E-83E2-1B27AD861EB7}" type="datetimeFigureOut">
              <a:rPr lang="en-US" smtClean="0"/>
              <a:t>3/5/19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56AAE-B41F-9741-BE35-31358DC7BF7D}" type="slidenum">
              <a:rPr lang="en-US" smtClean="0"/>
              <a:t>‹#›</a:t>
            </a:fld>
            <a:endParaRPr lang="en-US"/>
          </a:p>
        </p:txBody>
      </p:sp>
    </p:spTree>
    <p:extLst>
      <p:ext uri="{BB962C8B-B14F-4D97-AF65-F5344CB8AC3E}">
        <p14:creationId xmlns:p14="http://schemas.microsoft.com/office/powerpoint/2010/main" val="4094891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14F0149-C29A-F04E-83E2-1B27AD861EB7}" type="datetimeFigureOut">
              <a:rPr lang="en-US" smtClean="0"/>
              <a:t>3/5/19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56AAE-B41F-9741-BE35-31358DC7BF7D}" type="slidenum">
              <a:rPr lang="en-US" smtClean="0"/>
              <a:t>‹#›</a:t>
            </a:fld>
            <a:endParaRPr lang="en-US"/>
          </a:p>
        </p:txBody>
      </p:sp>
    </p:spTree>
    <p:extLst>
      <p:ext uri="{BB962C8B-B14F-4D97-AF65-F5344CB8AC3E}">
        <p14:creationId xmlns:p14="http://schemas.microsoft.com/office/powerpoint/2010/main" val="3300943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14F0149-C29A-F04E-83E2-1B27AD861EB7}" type="datetimeFigureOut">
              <a:rPr lang="en-US" smtClean="0"/>
              <a:t>3/5/19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56AAE-B41F-9741-BE35-31358DC7BF7D}" type="slidenum">
              <a:rPr lang="en-US" smtClean="0"/>
              <a:t>‹#›</a:t>
            </a:fld>
            <a:endParaRPr lang="en-US"/>
          </a:p>
        </p:txBody>
      </p:sp>
    </p:spTree>
    <p:extLst>
      <p:ext uri="{BB962C8B-B14F-4D97-AF65-F5344CB8AC3E}">
        <p14:creationId xmlns:p14="http://schemas.microsoft.com/office/powerpoint/2010/main" val="1754801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4F0149-C29A-F04E-83E2-1B27AD861EB7}" type="datetimeFigureOut">
              <a:rPr lang="en-US" smtClean="0"/>
              <a:t>3/5/19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56AAE-B41F-9741-BE35-31358DC7BF7D}" type="slidenum">
              <a:rPr lang="en-US" smtClean="0"/>
              <a:t>‹#›</a:t>
            </a:fld>
            <a:endParaRPr lang="en-US"/>
          </a:p>
        </p:txBody>
      </p:sp>
    </p:spTree>
    <p:extLst>
      <p:ext uri="{BB962C8B-B14F-4D97-AF65-F5344CB8AC3E}">
        <p14:creationId xmlns:p14="http://schemas.microsoft.com/office/powerpoint/2010/main" val="6362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10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228370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defTabSz="914400" eaLnBrk="0" fontAlgn="base" hangingPunct="0">
              <a:spcBef>
                <a:spcPct val="0"/>
              </a:spcBef>
              <a:spcAft>
                <a:spcPct val="0"/>
              </a:spcAft>
            </a:pPr>
            <a:endParaRPr lang="en-US">
              <a:solidFill>
                <a:srgbClr val="000000"/>
              </a:solidFill>
              <a:latin typeface="Times"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defTabSz="914400" eaLnBrk="0" fontAlgn="base" hangingPunct="0">
              <a:spcBef>
                <a:spcPct val="0"/>
              </a:spcBef>
              <a:spcAft>
                <a:spcPct val="0"/>
              </a:spcAft>
            </a:pPr>
            <a:endParaRPr lang="en-US">
              <a:solidFill>
                <a:srgbClr val="000000"/>
              </a:solidFill>
              <a:latin typeface="Times"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defTabSz="914400" eaLnBrk="0" fontAlgn="base" hangingPunct="0">
              <a:spcBef>
                <a:spcPct val="0"/>
              </a:spcBef>
              <a:spcAft>
                <a:spcPct val="0"/>
              </a:spcAft>
            </a:pPr>
            <a:fld id="{E2898B2A-AF74-6245-802C-0E59060A781E}" type="slidenum">
              <a:rPr lang="en-US">
                <a:solidFill>
                  <a:srgbClr val="000000"/>
                </a:solidFill>
                <a:latin typeface="Times" charset="0"/>
              </a:rPr>
              <a:pPr defTabSz="914400" eaLnBrk="0" fontAlgn="base" hangingPunct="0">
                <a:spcBef>
                  <a:spcPct val="0"/>
                </a:spcBef>
                <a:spcAft>
                  <a:spcPct val="0"/>
                </a:spcAft>
              </a:pPr>
              <a:t>‹#›</a:t>
            </a:fld>
            <a:endParaRPr lang="en-US">
              <a:solidFill>
                <a:srgbClr val="000000"/>
              </a:solidFill>
              <a:latin typeface="Times" charset="0"/>
            </a:endParaRPr>
          </a:p>
        </p:txBody>
      </p:sp>
    </p:spTree>
    <p:extLst>
      <p:ext uri="{BB962C8B-B14F-4D97-AF65-F5344CB8AC3E}">
        <p14:creationId xmlns:p14="http://schemas.microsoft.com/office/powerpoint/2010/main" val="17396408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Gill Sans Light" charset="0"/>
        </a:defRPr>
      </a:lvl2pPr>
      <a:lvl3pPr algn="ctr" rtl="0" fontAlgn="base">
        <a:spcBef>
          <a:spcPct val="0"/>
        </a:spcBef>
        <a:spcAft>
          <a:spcPct val="0"/>
        </a:spcAft>
        <a:defRPr sz="4400">
          <a:solidFill>
            <a:schemeClr val="tx2"/>
          </a:solidFill>
          <a:latin typeface="Gill Sans Light" charset="0"/>
        </a:defRPr>
      </a:lvl3pPr>
      <a:lvl4pPr algn="ctr" rtl="0" fontAlgn="base">
        <a:spcBef>
          <a:spcPct val="0"/>
        </a:spcBef>
        <a:spcAft>
          <a:spcPct val="0"/>
        </a:spcAft>
        <a:defRPr sz="4400">
          <a:solidFill>
            <a:schemeClr val="tx2"/>
          </a:solidFill>
          <a:latin typeface="Gill Sans Light" charset="0"/>
        </a:defRPr>
      </a:lvl4pPr>
      <a:lvl5pPr algn="ctr" rtl="0" fontAlgn="base">
        <a:spcBef>
          <a:spcPct val="0"/>
        </a:spcBef>
        <a:spcAft>
          <a:spcPct val="0"/>
        </a:spcAft>
        <a:defRPr sz="4400">
          <a:solidFill>
            <a:schemeClr val="tx2"/>
          </a:solidFill>
          <a:latin typeface="Gill Sans Light" charset="0"/>
        </a:defRPr>
      </a:lvl5pPr>
      <a:lvl6pPr marL="457200" algn="ctr" rtl="0" fontAlgn="base">
        <a:spcBef>
          <a:spcPct val="0"/>
        </a:spcBef>
        <a:spcAft>
          <a:spcPct val="0"/>
        </a:spcAft>
        <a:defRPr sz="4400">
          <a:solidFill>
            <a:schemeClr val="tx2"/>
          </a:solidFill>
          <a:latin typeface="Gill Sans Light" charset="0"/>
        </a:defRPr>
      </a:lvl6pPr>
      <a:lvl7pPr marL="914400" algn="ctr" rtl="0" fontAlgn="base">
        <a:spcBef>
          <a:spcPct val="0"/>
        </a:spcBef>
        <a:spcAft>
          <a:spcPct val="0"/>
        </a:spcAft>
        <a:defRPr sz="4400">
          <a:solidFill>
            <a:schemeClr val="tx2"/>
          </a:solidFill>
          <a:latin typeface="Gill Sans Light" charset="0"/>
        </a:defRPr>
      </a:lvl7pPr>
      <a:lvl8pPr marL="1371600" algn="ctr" rtl="0" fontAlgn="base">
        <a:spcBef>
          <a:spcPct val="0"/>
        </a:spcBef>
        <a:spcAft>
          <a:spcPct val="0"/>
        </a:spcAft>
        <a:defRPr sz="4400">
          <a:solidFill>
            <a:schemeClr val="tx2"/>
          </a:solidFill>
          <a:latin typeface="Gill Sans Light" charset="0"/>
        </a:defRPr>
      </a:lvl8pPr>
      <a:lvl9pPr marL="1828800" algn="ctr" rtl="0" fontAlgn="base">
        <a:spcBef>
          <a:spcPct val="0"/>
        </a:spcBef>
        <a:spcAft>
          <a:spcPct val="0"/>
        </a:spcAft>
        <a:defRPr sz="4400">
          <a:solidFill>
            <a:schemeClr val="tx2"/>
          </a:solidFill>
          <a:latin typeface="Gill Sans Light"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ヒラギノ角ゴ Pro W3" charset="-128"/>
        </a:defRPr>
      </a:lvl2pPr>
      <a:lvl3pPr marL="1143000" indent="-228600" algn="l" rtl="0" fontAlgn="base">
        <a:spcBef>
          <a:spcPct val="20000"/>
        </a:spcBef>
        <a:spcAft>
          <a:spcPct val="0"/>
        </a:spcAft>
        <a:buChar char="•"/>
        <a:defRPr sz="2400">
          <a:solidFill>
            <a:schemeClr val="tx1"/>
          </a:solidFill>
          <a:latin typeface="+mn-lt"/>
          <a:ea typeface="ヒラギノ角ゴ Pro W3" charset="-128"/>
        </a:defRPr>
      </a:lvl3pPr>
      <a:lvl4pPr marL="1600200" indent="-228600" algn="l" rtl="0" fontAlgn="base">
        <a:spcBef>
          <a:spcPct val="20000"/>
        </a:spcBef>
        <a:spcAft>
          <a:spcPct val="0"/>
        </a:spcAft>
        <a:buChar char="–"/>
        <a:defRPr sz="2000">
          <a:solidFill>
            <a:schemeClr val="tx1"/>
          </a:solidFill>
          <a:latin typeface="+mn-lt"/>
          <a:ea typeface="ヒラギノ角ゴ Pro W3" charset="-128"/>
        </a:defRPr>
      </a:lvl4pPr>
      <a:lvl5pPr marL="2057400" indent="-228600" algn="l" rtl="0" fontAlgn="base">
        <a:spcBef>
          <a:spcPct val="20000"/>
        </a:spcBef>
        <a:spcAft>
          <a:spcPct val="0"/>
        </a:spcAft>
        <a:buChar char="»"/>
        <a:defRPr sz="2000">
          <a:solidFill>
            <a:schemeClr val="tx1"/>
          </a:solidFill>
          <a:latin typeface="+mn-lt"/>
          <a:ea typeface="ヒラギノ角ゴ Pro W3" charset="-128"/>
        </a:defRPr>
      </a:lvl5pPr>
      <a:lvl6pPr marL="2514600" indent="-228600" algn="l" rtl="0" fontAlgn="base">
        <a:spcBef>
          <a:spcPct val="20000"/>
        </a:spcBef>
        <a:spcAft>
          <a:spcPct val="0"/>
        </a:spcAft>
        <a:buChar char="»"/>
        <a:defRPr sz="2000">
          <a:solidFill>
            <a:schemeClr val="tx1"/>
          </a:solidFill>
          <a:latin typeface="+mn-lt"/>
          <a:ea typeface="ヒラギノ角ゴ Pro W3" charset="-128"/>
        </a:defRPr>
      </a:lvl6pPr>
      <a:lvl7pPr marL="2971800" indent="-228600" algn="l" rtl="0" fontAlgn="base">
        <a:spcBef>
          <a:spcPct val="20000"/>
        </a:spcBef>
        <a:spcAft>
          <a:spcPct val="0"/>
        </a:spcAft>
        <a:buChar char="»"/>
        <a:defRPr sz="2000">
          <a:solidFill>
            <a:schemeClr val="tx1"/>
          </a:solidFill>
          <a:latin typeface="+mn-lt"/>
          <a:ea typeface="ヒラギノ角ゴ Pro W3" charset="-128"/>
        </a:defRPr>
      </a:lvl7pPr>
      <a:lvl8pPr marL="3429000" indent="-228600" algn="l" rtl="0" fontAlgn="base">
        <a:spcBef>
          <a:spcPct val="20000"/>
        </a:spcBef>
        <a:spcAft>
          <a:spcPct val="0"/>
        </a:spcAft>
        <a:buChar char="»"/>
        <a:defRPr sz="2000">
          <a:solidFill>
            <a:schemeClr val="tx1"/>
          </a:solidFill>
          <a:latin typeface="+mn-lt"/>
          <a:ea typeface="ヒラギノ角ゴ Pro W3" charset="-128"/>
        </a:defRPr>
      </a:lvl8pPr>
      <a:lvl9pPr marL="3886200" indent="-228600" algn="l" rtl="0" fontAlgn="base">
        <a:spcBef>
          <a:spcPct val="20000"/>
        </a:spcBef>
        <a:spcAft>
          <a:spcPct val="0"/>
        </a:spcAft>
        <a:buChar char="»"/>
        <a:defRPr sz="2000">
          <a:solidFill>
            <a:schemeClr val="tx1"/>
          </a:solidFill>
          <a:latin typeface="+mn-lt"/>
          <a:ea typeface="ヒラギノ角ゴ Pro W3"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ncbi.nlm.nih.gov/pubmed/14704198"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ncbi.nlm.nih.gov/pubmed/24831947"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12.xml"/><Relationship Id="rId5" Type="http://schemas.openxmlformats.org/officeDocument/2006/relationships/comments" Target="../comments/comment2.xml"/><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comments" Target="../comments/comment5.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www.ncbi.nlm.nih.gov/pubmed/22291602" TargetMode="Externa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www.ncbi.nlm.nih.gov/pubmed/25788095"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96.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7213" y="902940"/>
            <a:ext cx="8537715" cy="4154340"/>
          </a:xfrm>
        </p:spPr>
        <p:txBody>
          <a:bodyPr>
            <a:normAutofit fontScale="90000"/>
          </a:bodyPr>
          <a:lstStyle/>
          <a:p>
            <a:r>
              <a:rPr lang="en-US" dirty="0"/>
              <a:t>Lectures 7 and 8 (I think)</a:t>
            </a:r>
            <a:br>
              <a:rPr lang="en-US" dirty="0"/>
            </a:br>
            <a:br>
              <a:rPr lang="en-US" dirty="0"/>
            </a:br>
            <a:r>
              <a:rPr lang="en-US" sz="4000" dirty="0"/>
              <a:t>Coalescence and </a:t>
            </a:r>
            <a:br>
              <a:rPr lang="en-US" sz="4000" dirty="0"/>
            </a:br>
            <a:r>
              <a:rPr lang="en-US" sz="4000" dirty="0"/>
              <a:t>Ancestral Recombination Graphs</a:t>
            </a:r>
            <a:br>
              <a:rPr lang="en-US" sz="4000" dirty="0"/>
            </a:br>
            <a:br>
              <a:rPr lang="en-US" sz="4000" dirty="0"/>
            </a:br>
            <a:r>
              <a:rPr lang="en-US" sz="4000" dirty="0"/>
              <a:t>Inference of demographic histories of natural populations using sequence data</a:t>
            </a:r>
          </a:p>
        </p:txBody>
      </p:sp>
      <p:sp>
        <p:nvSpPr>
          <p:cNvPr id="3" name="Subtitle 2"/>
          <p:cNvSpPr>
            <a:spLocks noGrp="1"/>
          </p:cNvSpPr>
          <p:nvPr>
            <p:ph type="subTitle" idx="1"/>
          </p:nvPr>
        </p:nvSpPr>
        <p:spPr>
          <a:xfrm>
            <a:off x="1371600" y="5424468"/>
            <a:ext cx="6400800" cy="875821"/>
          </a:xfrm>
        </p:spPr>
        <p:txBody>
          <a:bodyPr/>
          <a:lstStyle/>
          <a:p>
            <a:r>
              <a:rPr lang="en-US" dirty="0"/>
              <a:t>Richard Durbin</a:t>
            </a:r>
          </a:p>
        </p:txBody>
      </p:sp>
    </p:spTree>
    <p:extLst>
      <p:ext uri="{BB962C8B-B14F-4D97-AF65-F5344CB8AC3E}">
        <p14:creationId xmlns:p14="http://schemas.microsoft.com/office/powerpoint/2010/main" val="510421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5 at 09.07.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753" y="3848549"/>
            <a:ext cx="2743200" cy="2654300"/>
          </a:xfrm>
          <a:prstGeom prst="rect">
            <a:avLst/>
          </a:prstGeom>
        </p:spPr>
      </p:pic>
      <p:sp>
        <p:nvSpPr>
          <p:cNvPr id="2" name="Title 1"/>
          <p:cNvSpPr>
            <a:spLocks noGrp="1"/>
          </p:cNvSpPr>
          <p:nvPr>
            <p:ph type="title"/>
          </p:nvPr>
        </p:nvSpPr>
        <p:spPr/>
        <p:txBody>
          <a:bodyPr>
            <a:normAutofit/>
          </a:bodyPr>
          <a:lstStyle/>
          <a:p>
            <a:r>
              <a:rPr lang="en-US" dirty="0"/>
              <a:t>Genetic variation in a sample</a:t>
            </a:r>
          </a:p>
        </p:txBody>
      </p:sp>
      <p:sp>
        <p:nvSpPr>
          <p:cNvPr id="3" name="Content Placeholder 2"/>
          <p:cNvSpPr>
            <a:spLocks noGrp="1"/>
          </p:cNvSpPr>
          <p:nvPr>
            <p:ph idx="1"/>
          </p:nvPr>
        </p:nvSpPr>
        <p:spPr>
          <a:xfrm>
            <a:off x="348094" y="1574468"/>
            <a:ext cx="8686800" cy="4525963"/>
          </a:xfrm>
        </p:spPr>
        <p:txBody>
          <a:bodyPr/>
          <a:lstStyle/>
          <a:p>
            <a:r>
              <a:rPr lang="en-US" dirty="0"/>
              <a:t>Mutations occur at random on the tree</a:t>
            </a:r>
          </a:p>
          <a:p>
            <a:pPr lvl="1"/>
            <a:r>
              <a:rPr lang="en-US" dirty="0"/>
              <a:t>Separation of sources of randomness</a:t>
            </a:r>
          </a:p>
          <a:p>
            <a:pPr lvl="2"/>
            <a:r>
              <a:rPr lang="en-US" dirty="0"/>
              <a:t>Random </a:t>
            </a:r>
            <a:r>
              <a:rPr lang="en-US" i="1" dirty="0"/>
              <a:t>genealogy = </a:t>
            </a:r>
            <a:r>
              <a:rPr lang="en-US" dirty="0"/>
              <a:t>tree structure from coalescent</a:t>
            </a:r>
          </a:p>
          <a:p>
            <a:pPr lvl="2"/>
            <a:r>
              <a:rPr lang="en-US" dirty="0"/>
              <a:t>Random </a:t>
            </a:r>
            <a:r>
              <a:rPr lang="en-US" i="1" dirty="0"/>
              <a:t>sampling</a:t>
            </a:r>
            <a:r>
              <a:rPr lang="en-US" dirty="0"/>
              <a:t> of mutations on the tree</a:t>
            </a:r>
          </a:p>
          <a:p>
            <a:endParaRPr lang="en-US" dirty="0"/>
          </a:p>
        </p:txBody>
      </p:sp>
      <p:pic>
        <p:nvPicPr>
          <p:cNvPr id="5" name="Picture 4" descr="Screen Shot 2013-03-05 at 09.09.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482" y="3980698"/>
            <a:ext cx="2400528" cy="881827"/>
          </a:xfrm>
          <a:prstGeom prst="rect">
            <a:avLst/>
          </a:prstGeom>
        </p:spPr>
      </p:pic>
      <p:pic>
        <p:nvPicPr>
          <p:cNvPr id="6" name="Picture 5" descr="Screen Shot 2013-03-05 at 09.11.3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9096" y="4731068"/>
            <a:ext cx="1816100" cy="1295400"/>
          </a:xfrm>
          <a:prstGeom prst="rect">
            <a:avLst/>
          </a:prstGeom>
        </p:spPr>
      </p:pic>
      <p:sp>
        <p:nvSpPr>
          <p:cNvPr id="7" name="TextBox 6"/>
          <p:cNvSpPr txBox="1"/>
          <p:nvPr/>
        </p:nvSpPr>
        <p:spPr>
          <a:xfrm>
            <a:off x="6288696" y="4269403"/>
            <a:ext cx="2401427" cy="461665"/>
          </a:xfrm>
          <a:prstGeom prst="rect">
            <a:avLst/>
          </a:prstGeom>
          <a:noFill/>
        </p:spPr>
        <p:txBody>
          <a:bodyPr wrap="none" rtlCol="0">
            <a:spAutoFit/>
          </a:bodyPr>
          <a:lstStyle/>
          <a:p>
            <a:r>
              <a:rPr lang="en-US" sz="2400" dirty="0"/>
              <a:t>Watterson’s theta</a:t>
            </a:r>
          </a:p>
        </p:txBody>
      </p:sp>
      <p:sp>
        <p:nvSpPr>
          <p:cNvPr id="8" name="TextBox 7"/>
          <p:cNvSpPr txBox="1"/>
          <p:nvPr/>
        </p:nvSpPr>
        <p:spPr>
          <a:xfrm>
            <a:off x="756487" y="3657532"/>
            <a:ext cx="6807376" cy="738664"/>
          </a:xfrm>
          <a:prstGeom prst="rect">
            <a:avLst/>
          </a:prstGeom>
          <a:noFill/>
        </p:spPr>
        <p:txBody>
          <a:bodyPr wrap="none" rtlCol="0">
            <a:spAutoFit/>
          </a:bodyPr>
          <a:lstStyle/>
          <a:p>
            <a:pPr marL="0" lvl="1"/>
            <a:r>
              <a:rPr lang="en-US" sz="2400" dirty="0"/>
              <a:t>Let S be the number of mutations = segregating sites </a:t>
            </a:r>
          </a:p>
          <a:p>
            <a:endParaRPr lang="en-US" dirty="0"/>
          </a:p>
        </p:txBody>
      </p:sp>
      <p:sp>
        <p:nvSpPr>
          <p:cNvPr id="9" name="TextBox 8"/>
          <p:cNvSpPr txBox="1"/>
          <p:nvPr/>
        </p:nvSpPr>
        <p:spPr>
          <a:xfrm>
            <a:off x="6471341" y="6123319"/>
            <a:ext cx="2060179" cy="523220"/>
          </a:xfrm>
          <a:prstGeom prst="rect">
            <a:avLst/>
          </a:prstGeom>
          <a:noFill/>
        </p:spPr>
        <p:txBody>
          <a:bodyPr wrap="none" rtlCol="0">
            <a:spAutoFit/>
          </a:bodyPr>
          <a:lstStyle/>
          <a:p>
            <a:r>
              <a:rPr lang="en-US" sz="2800" i="1" dirty="0"/>
              <a:t>E</a:t>
            </a:r>
            <a:r>
              <a:rPr lang="en-US" sz="2800" dirty="0"/>
              <a:t>(S) ~ </a:t>
            </a:r>
            <a:r>
              <a:rPr lang="en-US" sz="2800" dirty="0">
                <a:latin typeface="Symbol" charset="2"/>
                <a:ea typeface="Symbol" charset="2"/>
                <a:cs typeface="Symbol" charset="2"/>
              </a:rPr>
              <a:t>q</a:t>
            </a:r>
            <a:r>
              <a:rPr lang="en-US" sz="2800" dirty="0"/>
              <a:t> log </a:t>
            </a:r>
            <a:r>
              <a:rPr lang="en-US" sz="2800" i="1" dirty="0"/>
              <a:t>n</a:t>
            </a:r>
          </a:p>
        </p:txBody>
      </p:sp>
    </p:spTree>
    <p:extLst>
      <p:ext uri="{BB962C8B-B14F-4D97-AF65-F5344CB8AC3E}">
        <p14:creationId xmlns:p14="http://schemas.microsoft.com/office/powerpoint/2010/main" val="951472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0940" y="1752066"/>
            <a:ext cx="8229600" cy="2833186"/>
          </a:xfrm>
        </p:spPr>
        <p:txBody>
          <a:bodyPr>
            <a:normAutofit/>
          </a:bodyPr>
          <a:lstStyle/>
          <a:p>
            <a:r>
              <a:rPr lang="en-US" dirty="0"/>
              <a:t>Density D</a:t>
            </a:r>
            <a:r>
              <a:rPr lang="en-US" i="1" baseline="-25000" dirty="0"/>
              <a:t>i</a:t>
            </a:r>
            <a:r>
              <a:rPr lang="en-US" dirty="0"/>
              <a:t>(</a:t>
            </a:r>
            <a:r>
              <a:rPr lang="en-US" i="1" dirty="0"/>
              <a:t>n</a:t>
            </a:r>
            <a:r>
              <a:rPr lang="en-US" dirty="0"/>
              <a:t>) of mutations with derived allele frequency </a:t>
            </a:r>
            <a:r>
              <a:rPr lang="en-US" i="1" dirty="0" err="1"/>
              <a:t>i</a:t>
            </a:r>
            <a:r>
              <a:rPr lang="en-US" i="1" dirty="0"/>
              <a:t> </a:t>
            </a:r>
            <a:r>
              <a:rPr lang="en-US" dirty="0"/>
              <a:t>in a sample of </a:t>
            </a:r>
            <a:r>
              <a:rPr lang="en-US" i="1" dirty="0"/>
              <a:t>n</a:t>
            </a:r>
            <a:r>
              <a:rPr lang="en-US" dirty="0"/>
              <a:t> is </a:t>
            </a:r>
            <a:r>
              <a:rPr lang="en-US" i="1" dirty="0">
                <a:latin typeface="Symbol"/>
              </a:rPr>
              <a:t>q</a:t>
            </a:r>
            <a:r>
              <a:rPr lang="en-US" dirty="0"/>
              <a:t>/</a:t>
            </a:r>
            <a:r>
              <a:rPr lang="en-US" i="1" dirty="0" err="1"/>
              <a:t>i</a:t>
            </a:r>
            <a:endParaRPr lang="en-US" i="1" dirty="0"/>
          </a:p>
          <a:p>
            <a:r>
              <a:rPr lang="en-GB" dirty="0"/>
              <a:t>Proof by induction</a:t>
            </a:r>
          </a:p>
          <a:p>
            <a:pPr lvl="1"/>
            <a:r>
              <a:rPr lang="en-GB" dirty="0"/>
              <a:t>True for </a:t>
            </a:r>
            <a:r>
              <a:rPr lang="en-GB" i="1" dirty="0"/>
              <a:t>n</a:t>
            </a:r>
            <a:r>
              <a:rPr lang="en-GB" dirty="0"/>
              <a:t>=2 by definition of </a:t>
            </a:r>
            <a:r>
              <a:rPr lang="en-US" i="1" dirty="0">
                <a:latin typeface="Symbol"/>
              </a:rPr>
              <a:t>q</a:t>
            </a:r>
          </a:p>
          <a:p>
            <a:pPr lvl="1"/>
            <a:r>
              <a:rPr lang="en-GB" dirty="0"/>
              <a:t>Assume true for </a:t>
            </a:r>
            <a:r>
              <a:rPr lang="en-GB" i="1" dirty="0"/>
              <a:t>n </a:t>
            </a:r>
            <a:r>
              <a:rPr lang="en-GB" dirty="0"/>
              <a:t>and consider adding (</a:t>
            </a:r>
            <a:r>
              <a:rPr lang="en-GB" i="1" dirty="0"/>
              <a:t>n</a:t>
            </a:r>
            <a:r>
              <a:rPr lang="en-GB" dirty="0"/>
              <a:t>+1)</a:t>
            </a:r>
            <a:r>
              <a:rPr lang="en-GB" baseline="30000" dirty="0" err="1"/>
              <a:t>th</a:t>
            </a:r>
            <a:endParaRPr lang="en-US" i="1" dirty="0"/>
          </a:p>
        </p:txBody>
      </p:sp>
      <p:sp>
        <p:nvSpPr>
          <p:cNvPr id="2" name="Title 1"/>
          <p:cNvSpPr>
            <a:spLocks noGrp="1"/>
          </p:cNvSpPr>
          <p:nvPr>
            <p:ph type="title"/>
          </p:nvPr>
        </p:nvSpPr>
        <p:spPr/>
        <p:txBody>
          <a:bodyPr>
            <a:normAutofit fontScale="90000"/>
          </a:bodyPr>
          <a:lstStyle/>
          <a:p>
            <a:r>
              <a:rPr lang="en-US" dirty="0"/>
              <a:t>Distribution of variant allele frequencies</a:t>
            </a:r>
          </a:p>
        </p:txBody>
      </p:sp>
      <p:pic>
        <p:nvPicPr>
          <p:cNvPr id="7" name="Picture 6" descr="Screen Shot 2013-03-05 at 07.57.05.png">
            <a:extLst>
              <a:ext uri="{FF2B5EF4-FFF2-40B4-BE49-F238E27FC236}">
                <a16:creationId xmlns:a16="http://schemas.microsoft.com/office/drawing/2014/main" id="{0DD683B6-4D03-DC43-9B79-7DD09B3CF503}"/>
              </a:ext>
            </a:extLst>
          </p:cNvPr>
          <p:cNvPicPr>
            <a:picLocks noChangeAspect="1"/>
          </p:cNvPicPr>
          <p:nvPr/>
        </p:nvPicPr>
        <p:blipFill rotWithShape="1">
          <a:blip r:embed="rId2">
            <a:extLst>
              <a:ext uri="{28A0092B-C50C-407E-A947-70E740481C1C}">
                <a14:useLocalDpi xmlns:a14="http://schemas.microsoft.com/office/drawing/2010/main" val="0"/>
              </a:ext>
            </a:extLst>
          </a:blip>
          <a:srcRect l="4830" r="9715"/>
          <a:stretch/>
        </p:blipFill>
        <p:spPr>
          <a:xfrm>
            <a:off x="5897217" y="4445564"/>
            <a:ext cx="3281965" cy="2412436"/>
          </a:xfrm>
          <a:prstGeom prst="rect">
            <a:avLst/>
          </a:prstGeom>
        </p:spPr>
      </p:pic>
      <p:sp>
        <p:nvSpPr>
          <p:cNvPr id="8" name="TextBox 7">
            <a:extLst>
              <a:ext uri="{FF2B5EF4-FFF2-40B4-BE49-F238E27FC236}">
                <a16:creationId xmlns:a16="http://schemas.microsoft.com/office/drawing/2014/main" id="{B643668E-DD41-D641-99EE-2FC32B77BB63}"/>
              </a:ext>
            </a:extLst>
          </p:cNvPr>
          <p:cNvSpPr txBox="1"/>
          <p:nvPr/>
        </p:nvSpPr>
        <p:spPr>
          <a:xfrm>
            <a:off x="390939" y="4481044"/>
            <a:ext cx="5506277" cy="2308324"/>
          </a:xfrm>
          <a:prstGeom prst="rect">
            <a:avLst/>
          </a:prstGeom>
          <a:noFill/>
        </p:spPr>
        <p:txBody>
          <a:bodyPr wrap="square" rtlCol="0">
            <a:spAutoFit/>
          </a:bodyPr>
          <a:lstStyle/>
          <a:p>
            <a:r>
              <a:rPr lang="en-GB" dirty="0"/>
              <a:t>For </a:t>
            </a:r>
            <a:r>
              <a:rPr lang="en-GB" i="1" dirty="0" err="1"/>
              <a:t>i</a:t>
            </a:r>
            <a:r>
              <a:rPr lang="en-GB" dirty="0"/>
              <a:t> &gt; 1 mutation is not in new epoch.  Split by whether first coalescence is to a branch with mutation or not.</a:t>
            </a:r>
          </a:p>
          <a:p>
            <a:pPr lvl="1"/>
            <a:r>
              <a:rPr lang="en-GB" dirty="0"/>
              <a:t>D</a:t>
            </a:r>
            <a:r>
              <a:rPr lang="en-GB" i="1" baseline="-25000" dirty="0"/>
              <a:t>i</a:t>
            </a:r>
            <a:r>
              <a:rPr lang="en-GB" dirty="0"/>
              <a:t>(</a:t>
            </a:r>
            <a:r>
              <a:rPr lang="en-GB" i="1" dirty="0"/>
              <a:t>n+1</a:t>
            </a:r>
            <a:r>
              <a:rPr lang="en-GB" dirty="0"/>
              <a:t>)</a:t>
            </a:r>
            <a:r>
              <a:rPr lang="en-GB" baseline="-25000" dirty="0"/>
              <a:t> </a:t>
            </a:r>
            <a:r>
              <a:rPr lang="en-GB" dirty="0"/>
              <a:t> = D</a:t>
            </a:r>
            <a:r>
              <a:rPr lang="en-GB" i="1" baseline="-25000" dirty="0"/>
              <a:t>i-1</a:t>
            </a:r>
            <a:r>
              <a:rPr lang="en-GB" dirty="0"/>
              <a:t>(</a:t>
            </a:r>
            <a:r>
              <a:rPr lang="en-GB" i="1" dirty="0"/>
              <a:t>n</a:t>
            </a:r>
            <a:r>
              <a:rPr lang="en-GB" dirty="0"/>
              <a:t>)(</a:t>
            </a:r>
            <a:r>
              <a:rPr lang="en-GB" i="1" dirty="0"/>
              <a:t>i</a:t>
            </a:r>
            <a:r>
              <a:rPr lang="en-GB" dirty="0"/>
              <a:t>-1)/</a:t>
            </a:r>
            <a:r>
              <a:rPr lang="en-GB" i="1" dirty="0"/>
              <a:t>n</a:t>
            </a:r>
            <a:r>
              <a:rPr lang="en-GB" dirty="0"/>
              <a:t> + D</a:t>
            </a:r>
            <a:r>
              <a:rPr lang="en-GB" i="1" baseline="-25000" dirty="0"/>
              <a:t>i</a:t>
            </a:r>
            <a:r>
              <a:rPr lang="en-GB" dirty="0"/>
              <a:t>(</a:t>
            </a:r>
            <a:r>
              <a:rPr lang="en-GB" i="1" dirty="0"/>
              <a:t>n</a:t>
            </a:r>
            <a:r>
              <a:rPr lang="en-GB" dirty="0"/>
              <a:t>)(</a:t>
            </a:r>
            <a:r>
              <a:rPr lang="en-GB" i="1" dirty="0"/>
              <a:t>n</a:t>
            </a:r>
            <a:r>
              <a:rPr lang="en-GB" dirty="0"/>
              <a:t>-</a:t>
            </a:r>
            <a:r>
              <a:rPr lang="en-GB" i="1" dirty="0" err="1"/>
              <a:t>i</a:t>
            </a:r>
            <a:r>
              <a:rPr lang="en-GB" dirty="0"/>
              <a:t>)/</a:t>
            </a:r>
            <a:r>
              <a:rPr lang="en-GB" i="1" dirty="0"/>
              <a:t>n</a:t>
            </a:r>
          </a:p>
          <a:p>
            <a:pPr lvl="1"/>
            <a:r>
              <a:rPr lang="en-GB" dirty="0"/>
              <a:t>               = </a:t>
            </a:r>
            <a:r>
              <a:rPr lang="en-US" i="1" dirty="0">
                <a:latin typeface="Symbol"/>
              </a:rPr>
              <a:t>q </a:t>
            </a:r>
            <a:r>
              <a:rPr lang="en-US" dirty="0"/>
              <a:t>/</a:t>
            </a:r>
            <a:r>
              <a:rPr lang="en-US" i="1" dirty="0"/>
              <a:t>n</a:t>
            </a:r>
            <a:r>
              <a:rPr lang="en-US" dirty="0"/>
              <a:t> + </a:t>
            </a:r>
            <a:r>
              <a:rPr lang="en-US" i="1" dirty="0">
                <a:latin typeface="Symbol"/>
              </a:rPr>
              <a:t>q </a:t>
            </a:r>
            <a:r>
              <a:rPr lang="en-US" dirty="0"/>
              <a:t>(</a:t>
            </a:r>
            <a:r>
              <a:rPr lang="en-US" i="1" dirty="0"/>
              <a:t>n</a:t>
            </a:r>
            <a:r>
              <a:rPr lang="en-US" dirty="0"/>
              <a:t>-</a:t>
            </a:r>
            <a:r>
              <a:rPr lang="en-US" i="1" dirty="0" err="1"/>
              <a:t>i</a:t>
            </a:r>
            <a:r>
              <a:rPr lang="en-US" dirty="0"/>
              <a:t>)/</a:t>
            </a:r>
            <a:r>
              <a:rPr lang="en-US" i="1" dirty="0"/>
              <a:t>in</a:t>
            </a:r>
          </a:p>
          <a:p>
            <a:pPr lvl="1"/>
            <a:r>
              <a:rPr lang="en-GB" dirty="0"/>
              <a:t> </a:t>
            </a:r>
            <a:r>
              <a:rPr lang="en-US" dirty="0"/>
              <a:t>              =</a:t>
            </a:r>
            <a:r>
              <a:rPr lang="en-US" i="1" dirty="0">
                <a:latin typeface="Symbol"/>
              </a:rPr>
              <a:t> q </a:t>
            </a:r>
            <a:r>
              <a:rPr lang="en-US" dirty="0"/>
              <a:t>(</a:t>
            </a:r>
            <a:r>
              <a:rPr lang="en-US" i="1" dirty="0" err="1"/>
              <a:t>i</a:t>
            </a:r>
            <a:r>
              <a:rPr lang="en-US" i="1" dirty="0"/>
              <a:t> + n-</a:t>
            </a:r>
            <a:r>
              <a:rPr lang="en-US" i="1" dirty="0" err="1"/>
              <a:t>i</a:t>
            </a:r>
            <a:r>
              <a:rPr lang="en-US" dirty="0"/>
              <a:t>)/</a:t>
            </a:r>
            <a:r>
              <a:rPr lang="en-US" i="1" dirty="0"/>
              <a:t>in</a:t>
            </a:r>
            <a:r>
              <a:rPr lang="en-US" dirty="0"/>
              <a:t> = </a:t>
            </a:r>
            <a:r>
              <a:rPr lang="en-US" i="1" dirty="0">
                <a:latin typeface="Symbol"/>
              </a:rPr>
              <a:t>q</a:t>
            </a:r>
            <a:r>
              <a:rPr lang="en-US" dirty="0"/>
              <a:t>/</a:t>
            </a:r>
            <a:r>
              <a:rPr lang="en-GB" i="1" dirty="0" err="1"/>
              <a:t>i</a:t>
            </a:r>
            <a:endParaRPr lang="en-GB" i="1" dirty="0"/>
          </a:p>
          <a:p>
            <a:r>
              <a:rPr lang="en-GB" dirty="0"/>
              <a:t>For </a:t>
            </a:r>
            <a:r>
              <a:rPr lang="en-GB" i="1" dirty="0" err="1"/>
              <a:t>i</a:t>
            </a:r>
            <a:r>
              <a:rPr lang="en-GB" i="1" dirty="0"/>
              <a:t> </a:t>
            </a:r>
            <a:r>
              <a:rPr lang="en-GB" dirty="0"/>
              <a:t>= 1 add mutations in new epoch on any branch</a:t>
            </a:r>
          </a:p>
          <a:p>
            <a:pPr lvl="1"/>
            <a:r>
              <a:rPr lang="en-GB" dirty="0"/>
              <a:t> D</a:t>
            </a:r>
            <a:r>
              <a:rPr lang="en-GB" baseline="-25000" dirty="0"/>
              <a:t>1</a:t>
            </a:r>
            <a:r>
              <a:rPr lang="en-GB" dirty="0"/>
              <a:t>(</a:t>
            </a:r>
            <a:r>
              <a:rPr lang="en-GB" i="1" dirty="0"/>
              <a:t>n+1</a:t>
            </a:r>
            <a:r>
              <a:rPr lang="en-GB" dirty="0"/>
              <a:t>)</a:t>
            </a:r>
            <a:r>
              <a:rPr lang="en-GB" baseline="-25000" dirty="0"/>
              <a:t> </a:t>
            </a:r>
            <a:r>
              <a:rPr lang="en-GB" dirty="0"/>
              <a:t> = D</a:t>
            </a:r>
            <a:r>
              <a:rPr lang="en-GB" baseline="-25000" dirty="0"/>
              <a:t>1</a:t>
            </a:r>
            <a:r>
              <a:rPr lang="en-GB" dirty="0"/>
              <a:t>(</a:t>
            </a:r>
            <a:r>
              <a:rPr lang="en-GB" i="1" dirty="0"/>
              <a:t>n</a:t>
            </a:r>
            <a:r>
              <a:rPr lang="en-GB" dirty="0"/>
              <a:t>) (</a:t>
            </a:r>
            <a:r>
              <a:rPr lang="en-GB" i="1" dirty="0"/>
              <a:t>n</a:t>
            </a:r>
            <a:r>
              <a:rPr lang="en-GB" dirty="0"/>
              <a:t>-1)/</a:t>
            </a:r>
            <a:r>
              <a:rPr lang="en-GB" i="1" dirty="0"/>
              <a:t>n </a:t>
            </a:r>
            <a:r>
              <a:rPr lang="en-GB" dirty="0"/>
              <a:t>+ </a:t>
            </a:r>
            <a:r>
              <a:rPr lang="en-US" i="1" dirty="0">
                <a:latin typeface="Symbol"/>
              </a:rPr>
              <a:t>q </a:t>
            </a:r>
            <a:r>
              <a:rPr lang="en-GB" dirty="0"/>
              <a:t>(</a:t>
            </a:r>
            <a:r>
              <a:rPr lang="en-GB" i="1" dirty="0"/>
              <a:t>n</a:t>
            </a:r>
            <a:r>
              <a:rPr lang="en-GB" dirty="0"/>
              <a:t>+1)/(</a:t>
            </a:r>
            <a:r>
              <a:rPr lang="en-GB" i="1" dirty="0"/>
              <a:t>n</a:t>
            </a:r>
            <a:r>
              <a:rPr lang="en-GB" dirty="0"/>
              <a:t>+1)</a:t>
            </a:r>
            <a:r>
              <a:rPr lang="en-GB" i="1" dirty="0"/>
              <a:t>n</a:t>
            </a:r>
          </a:p>
          <a:p>
            <a:pPr lvl="1"/>
            <a:r>
              <a:rPr lang="en-GB" dirty="0"/>
              <a:t>               = </a:t>
            </a:r>
            <a:r>
              <a:rPr lang="en-US" i="1" dirty="0">
                <a:latin typeface="Symbol"/>
              </a:rPr>
              <a:t>q </a:t>
            </a:r>
            <a:r>
              <a:rPr lang="en-US" dirty="0"/>
              <a:t>(</a:t>
            </a:r>
            <a:r>
              <a:rPr lang="en-US" i="1" dirty="0"/>
              <a:t>n</a:t>
            </a:r>
            <a:r>
              <a:rPr lang="en-US" dirty="0"/>
              <a:t>-1)/</a:t>
            </a:r>
            <a:r>
              <a:rPr lang="en-US" i="1" dirty="0"/>
              <a:t>n</a:t>
            </a:r>
            <a:r>
              <a:rPr lang="en-US" dirty="0"/>
              <a:t> + </a:t>
            </a:r>
            <a:r>
              <a:rPr lang="en-US" i="1" dirty="0">
                <a:latin typeface="Symbol"/>
              </a:rPr>
              <a:t>q </a:t>
            </a:r>
            <a:r>
              <a:rPr lang="en-US" dirty="0"/>
              <a:t>/</a:t>
            </a:r>
            <a:r>
              <a:rPr lang="en-US" i="1" dirty="0"/>
              <a:t>n = </a:t>
            </a:r>
            <a:r>
              <a:rPr lang="en-US" i="1" dirty="0">
                <a:latin typeface="Symbol"/>
              </a:rPr>
              <a:t>q</a:t>
            </a:r>
            <a:endParaRPr lang="en-US" i="1" dirty="0"/>
          </a:p>
        </p:txBody>
      </p:sp>
      <p:pic>
        <p:nvPicPr>
          <p:cNvPr id="10" name="Picture 9">
            <a:extLst>
              <a:ext uri="{FF2B5EF4-FFF2-40B4-BE49-F238E27FC236}">
                <a16:creationId xmlns:a16="http://schemas.microsoft.com/office/drawing/2014/main" id="{5D27389F-6C2B-E446-86B4-0F322FFFFA7F}"/>
              </a:ext>
            </a:extLst>
          </p:cNvPr>
          <p:cNvPicPr>
            <a:picLocks noChangeAspect="1"/>
          </p:cNvPicPr>
          <p:nvPr/>
        </p:nvPicPr>
        <p:blipFill>
          <a:blip r:embed="rId3"/>
          <a:stretch>
            <a:fillRect/>
          </a:stretch>
        </p:blipFill>
        <p:spPr>
          <a:xfrm>
            <a:off x="6442027" y="2463800"/>
            <a:ext cx="2701973" cy="1412395"/>
          </a:xfrm>
          <a:prstGeom prst="rect">
            <a:avLst/>
          </a:prstGeom>
        </p:spPr>
      </p:pic>
    </p:spTree>
    <p:extLst>
      <p:ext uri="{BB962C8B-B14F-4D97-AF65-F5344CB8AC3E}">
        <p14:creationId xmlns:p14="http://schemas.microsoft.com/office/powerpoint/2010/main" val="2763752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52066"/>
            <a:ext cx="8229600" cy="4874688"/>
          </a:xfrm>
        </p:spPr>
        <p:txBody>
          <a:bodyPr>
            <a:normAutofit lnSpcReduction="10000"/>
          </a:bodyPr>
          <a:lstStyle/>
          <a:p>
            <a:r>
              <a:rPr lang="en-US" dirty="0"/>
              <a:t>Density of derived mutations with frequency </a:t>
            </a:r>
            <a:r>
              <a:rPr lang="en-US" i="1" dirty="0" err="1"/>
              <a:t>i</a:t>
            </a:r>
            <a:r>
              <a:rPr lang="en-US" i="1" dirty="0"/>
              <a:t> </a:t>
            </a:r>
            <a:r>
              <a:rPr lang="en-US" dirty="0"/>
              <a:t>in a sample of </a:t>
            </a:r>
            <a:r>
              <a:rPr lang="en-US" i="1" dirty="0"/>
              <a:t>n</a:t>
            </a:r>
            <a:r>
              <a:rPr lang="en-US" dirty="0"/>
              <a:t> is  </a:t>
            </a:r>
            <a:r>
              <a:rPr lang="en-US" i="1" dirty="0">
                <a:latin typeface="Symbol"/>
              </a:rPr>
              <a:t>q</a:t>
            </a:r>
            <a:r>
              <a:rPr lang="en-US" dirty="0"/>
              <a:t>/</a:t>
            </a:r>
            <a:r>
              <a:rPr lang="en-US" i="1" dirty="0"/>
              <a:t>i</a:t>
            </a:r>
          </a:p>
          <a:p>
            <a:endParaRPr lang="en-GB" i="1" dirty="0"/>
          </a:p>
          <a:p>
            <a:r>
              <a:rPr lang="en-GB" dirty="0"/>
              <a:t>Recall </a:t>
            </a:r>
            <a:endParaRPr lang="en-US" dirty="0"/>
          </a:p>
          <a:p>
            <a:pPr marL="0" indent="0">
              <a:buNone/>
            </a:pPr>
            <a:endParaRPr lang="en-US" i="1" dirty="0"/>
          </a:p>
          <a:p>
            <a:r>
              <a:rPr lang="en-US" dirty="0"/>
              <a:t>Population minor allele frequency distribution of a difference observed between two sequences is flat</a:t>
            </a:r>
          </a:p>
          <a:p>
            <a:pPr lvl="1"/>
            <a:r>
              <a:rPr lang="en-US" dirty="0"/>
              <a:t>Probability (1/</a:t>
            </a:r>
            <a:r>
              <a:rPr lang="en-US" i="1" dirty="0"/>
              <a:t>f</a:t>
            </a:r>
            <a:r>
              <a:rPr lang="en-US" dirty="0"/>
              <a:t>).2</a:t>
            </a:r>
            <a:r>
              <a:rPr lang="en-US" i="1" dirty="0"/>
              <a:t>f</a:t>
            </a:r>
            <a:r>
              <a:rPr lang="en-US" dirty="0"/>
              <a:t>(1-</a:t>
            </a:r>
            <a:r>
              <a:rPr lang="en-US" i="1" dirty="0"/>
              <a:t>f</a:t>
            </a:r>
            <a:r>
              <a:rPr lang="en-US" dirty="0"/>
              <a:t>) = 2(1-</a:t>
            </a:r>
            <a:r>
              <a:rPr lang="en-US" i="1" dirty="0"/>
              <a:t>f</a:t>
            </a:r>
            <a:r>
              <a:rPr lang="en-US" dirty="0"/>
              <a:t>), folded at ½ is 2</a:t>
            </a:r>
          </a:p>
          <a:p>
            <a:pPr lvl="1"/>
            <a:endParaRPr lang="en-US" dirty="0"/>
          </a:p>
          <a:p>
            <a:endParaRPr lang="en-US" i="1" dirty="0"/>
          </a:p>
          <a:p>
            <a:endParaRPr lang="en-US" i="1" dirty="0"/>
          </a:p>
          <a:p>
            <a:endParaRPr lang="en-US" i="1" dirty="0"/>
          </a:p>
          <a:p>
            <a:endParaRPr lang="en-US" i="1" dirty="0"/>
          </a:p>
          <a:p>
            <a:endParaRPr lang="en-US" i="1" dirty="0"/>
          </a:p>
          <a:p>
            <a:pPr marL="0" indent="0">
              <a:buNone/>
            </a:pPr>
            <a:endParaRPr lang="en-US" i="1" dirty="0"/>
          </a:p>
          <a:p>
            <a:pPr marL="0" indent="0">
              <a:buNone/>
            </a:pPr>
            <a:endParaRPr lang="en-US" dirty="0"/>
          </a:p>
          <a:p>
            <a:endParaRPr lang="en-US" dirty="0"/>
          </a:p>
        </p:txBody>
      </p:sp>
      <p:sp>
        <p:nvSpPr>
          <p:cNvPr id="2" name="Title 1"/>
          <p:cNvSpPr>
            <a:spLocks noGrp="1"/>
          </p:cNvSpPr>
          <p:nvPr>
            <p:ph type="title"/>
          </p:nvPr>
        </p:nvSpPr>
        <p:spPr/>
        <p:txBody>
          <a:bodyPr>
            <a:normAutofit fontScale="90000"/>
          </a:bodyPr>
          <a:lstStyle/>
          <a:p>
            <a:r>
              <a:rPr lang="en-US" dirty="0"/>
              <a:t>Distribution of variant allele frequencies</a:t>
            </a:r>
          </a:p>
        </p:txBody>
      </p:sp>
      <p:pic>
        <p:nvPicPr>
          <p:cNvPr id="4" name="Picture 3" descr="Screen Shot 2013-03-05 at 09.3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427" y="2894430"/>
            <a:ext cx="2848817" cy="1233070"/>
          </a:xfrm>
          <a:prstGeom prst="rect">
            <a:avLst/>
          </a:prstGeom>
        </p:spPr>
      </p:pic>
    </p:spTree>
    <p:extLst>
      <p:ext uri="{BB962C8B-B14F-4D97-AF65-F5344CB8AC3E}">
        <p14:creationId xmlns:p14="http://schemas.microsoft.com/office/powerpoint/2010/main" val="4068727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5 at 09.13.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9587" y="1299069"/>
            <a:ext cx="3692601" cy="3670622"/>
          </a:xfrm>
          <a:prstGeom prst="rect">
            <a:avLst/>
          </a:prstGeom>
        </p:spPr>
      </p:pic>
      <p:sp>
        <p:nvSpPr>
          <p:cNvPr id="2" name="Title 1"/>
          <p:cNvSpPr>
            <a:spLocks noGrp="1"/>
          </p:cNvSpPr>
          <p:nvPr>
            <p:ph type="title"/>
          </p:nvPr>
        </p:nvSpPr>
        <p:spPr/>
        <p:txBody>
          <a:bodyPr/>
          <a:lstStyle/>
          <a:p>
            <a:r>
              <a:rPr lang="en-US" dirty="0"/>
              <a:t>Relaxation of assumptions (1)</a:t>
            </a:r>
          </a:p>
        </p:txBody>
      </p:sp>
      <p:sp>
        <p:nvSpPr>
          <p:cNvPr id="3" name="Content Placeholder 2"/>
          <p:cNvSpPr>
            <a:spLocks noGrp="1"/>
          </p:cNvSpPr>
          <p:nvPr>
            <p:ph idx="1"/>
          </p:nvPr>
        </p:nvSpPr>
        <p:spPr>
          <a:xfrm>
            <a:off x="193269" y="1600200"/>
            <a:ext cx="8848920" cy="5054165"/>
          </a:xfrm>
        </p:spPr>
        <p:txBody>
          <a:bodyPr>
            <a:normAutofit/>
          </a:bodyPr>
          <a:lstStyle/>
          <a:p>
            <a:r>
              <a:rPr lang="en-US" dirty="0"/>
              <a:t>E.g. change in population size</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Tajima’s D</a:t>
            </a:r>
          </a:p>
          <a:p>
            <a:pPr lvl="1"/>
            <a:r>
              <a:rPr lang="en-US" dirty="0"/>
              <a:t>Sensitive to number of rare mutations, so change in </a:t>
            </a:r>
            <a:r>
              <a:rPr lang="en-US" i="1" dirty="0"/>
              <a:t>N</a:t>
            </a:r>
            <a:r>
              <a:rPr lang="en-US" i="1" baseline="-25000" dirty="0"/>
              <a:t>e</a:t>
            </a:r>
          </a:p>
          <a:p>
            <a:pPr lvl="1"/>
            <a:r>
              <a:rPr lang="en-US" dirty="0"/>
              <a:t>If D is positive there is a deficiency of rare mutations</a:t>
            </a:r>
          </a:p>
          <a:p>
            <a:pPr lvl="2"/>
            <a:r>
              <a:rPr lang="en-US" dirty="0"/>
              <a:t>Excess recent coalescences, recent small </a:t>
            </a:r>
            <a:r>
              <a:rPr lang="en-US" i="1" dirty="0"/>
              <a:t>N</a:t>
            </a:r>
            <a:r>
              <a:rPr lang="en-US" i="1" baseline="-25000" dirty="0"/>
              <a:t>e</a:t>
            </a:r>
            <a:r>
              <a:rPr lang="en-US" i="1" dirty="0"/>
              <a:t> - selection</a:t>
            </a:r>
            <a:endParaRPr lang="en-US" dirty="0"/>
          </a:p>
        </p:txBody>
      </p:sp>
      <p:pic>
        <p:nvPicPr>
          <p:cNvPr id="5" name="Picture 4" descr="Screen Shot 2013-03-05 at 09.20.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125" y="4169857"/>
            <a:ext cx="2540000" cy="1028700"/>
          </a:xfrm>
          <a:prstGeom prst="rect">
            <a:avLst/>
          </a:prstGeom>
        </p:spPr>
      </p:pic>
      <p:sp>
        <p:nvSpPr>
          <p:cNvPr id="6" name="TextBox 5">
            <a:extLst>
              <a:ext uri="{FF2B5EF4-FFF2-40B4-BE49-F238E27FC236}">
                <a16:creationId xmlns:a16="http://schemas.microsoft.com/office/drawing/2014/main" id="{1EC7C075-145A-154D-A4B2-6CAFD8B90DBF}"/>
              </a:ext>
            </a:extLst>
          </p:cNvPr>
          <p:cNvSpPr txBox="1"/>
          <p:nvPr/>
        </p:nvSpPr>
        <p:spPr>
          <a:xfrm>
            <a:off x="6062077" y="4854178"/>
            <a:ext cx="665567" cy="369332"/>
          </a:xfrm>
          <a:prstGeom prst="rect">
            <a:avLst/>
          </a:prstGeom>
          <a:noFill/>
        </p:spPr>
        <p:txBody>
          <a:bodyPr wrap="none" rtlCol="0">
            <a:spAutoFit/>
          </a:bodyPr>
          <a:lstStyle/>
          <a:p>
            <a:r>
              <a:rPr lang="en-US" dirty="0"/>
              <a:t>D &gt; 0</a:t>
            </a:r>
          </a:p>
        </p:txBody>
      </p:sp>
      <p:sp>
        <p:nvSpPr>
          <p:cNvPr id="7" name="TextBox 6">
            <a:extLst>
              <a:ext uri="{FF2B5EF4-FFF2-40B4-BE49-F238E27FC236}">
                <a16:creationId xmlns:a16="http://schemas.microsoft.com/office/drawing/2014/main" id="{65E6B410-BC80-6C43-A8BE-383BF55F668D}"/>
              </a:ext>
            </a:extLst>
          </p:cNvPr>
          <p:cNvSpPr txBox="1"/>
          <p:nvPr/>
        </p:nvSpPr>
        <p:spPr>
          <a:xfrm>
            <a:off x="7770814" y="4863249"/>
            <a:ext cx="665567" cy="369332"/>
          </a:xfrm>
          <a:prstGeom prst="rect">
            <a:avLst/>
          </a:prstGeom>
          <a:noFill/>
        </p:spPr>
        <p:txBody>
          <a:bodyPr wrap="none" rtlCol="0">
            <a:spAutoFit/>
          </a:bodyPr>
          <a:lstStyle/>
          <a:p>
            <a:r>
              <a:rPr lang="en-US" dirty="0"/>
              <a:t>D &lt; 0</a:t>
            </a:r>
          </a:p>
        </p:txBody>
      </p:sp>
    </p:spTree>
    <p:extLst>
      <p:ext uri="{BB962C8B-B14F-4D97-AF65-F5344CB8AC3E}">
        <p14:creationId xmlns:p14="http://schemas.microsoft.com/office/powerpoint/2010/main" val="2128783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44624"/>
            <a:ext cx="8493120" cy="16388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defTabSz="914400" eaLnBrk="0" fontAlgn="base" hangingPunct="0">
              <a:spcBef>
                <a:spcPct val="0"/>
              </a:spcBef>
              <a:spcAft>
                <a:spcPct val="0"/>
              </a:spcAft>
            </a:pPr>
            <a:r>
              <a:rPr lang="en-GB" sz="1500" b="1" dirty="0">
                <a:latin typeface="Arial" charset="0"/>
              </a:rPr>
              <a:t>Fig. 2 The expected site frequency spectrum (SFS) of the derived allele (the new mutation arisen in the population) for three different demographic models: (</a:t>
            </a:r>
            <a:r>
              <a:rPr lang="en-GB" sz="1500" b="1" dirty="0" err="1">
                <a:latin typeface="Arial" charset="0"/>
              </a:rPr>
              <a:t>i</a:t>
            </a:r>
            <a:r>
              <a:rPr lang="en-GB" sz="1500" b="1" dirty="0">
                <a:latin typeface="Arial" charset="0"/>
              </a:rPr>
              <a:t>) a population that has been of constant size throughout history; (ii) a model previously fit to the derived allele frequency spectrum of Europeans, which includes an out-of-Africa population bottleneck and a second, more recent, population bottleneck (21); and (iii) the same two-bottleneck model of European history with the addition of recent exponential growth from a population size of 10,000 at the advent of agriculture to an extant effective population size of 10,000,000, which amounts to 1.7% growth per generation during the last 400 generations.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9920" y="5943505"/>
            <a:ext cx="1226880" cy="65238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960" y="1988839"/>
            <a:ext cx="5882400" cy="449330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94872" y="6500107"/>
            <a:ext cx="5551200" cy="1915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pPr defTabSz="914400" eaLnBrk="0" fontAlgn="base" hangingPunct="0">
              <a:spcBef>
                <a:spcPct val="0"/>
              </a:spcBef>
              <a:spcAft>
                <a:spcPct val="0"/>
              </a:spcAft>
            </a:pPr>
            <a:r>
              <a:rPr lang="en-GB" sz="2000" dirty="0">
                <a:latin typeface="Arial" charset="0"/>
              </a:rPr>
              <a:t>A </a:t>
            </a:r>
            <a:r>
              <a:rPr lang="en-GB" sz="2000" dirty="0" err="1">
                <a:latin typeface="Arial" charset="0"/>
              </a:rPr>
              <a:t>Keinan</a:t>
            </a:r>
            <a:r>
              <a:rPr lang="en-GB" sz="2000" dirty="0">
                <a:latin typeface="Arial" charset="0"/>
              </a:rPr>
              <a:t>, A G Clark Science 2012;336:740-743</a:t>
            </a:r>
          </a:p>
        </p:txBody>
      </p:sp>
    </p:spTree>
    <p:extLst>
      <p:ext uri="{BB962C8B-B14F-4D97-AF65-F5344CB8AC3E}">
        <p14:creationId xmlns:p14="http://schemas.microsoft.com/office/powerpoint/2010/main" val="240707838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304800" y="228600"/>
            <a:ext cx="8458200" cy="1905000"/>
          </a:xfrm>
          <a:noFill/>
          <a:ln/>
        </p:spPr>
        <p:txBody>
          <a:bodyPr/>
          <a:lstStyle/>
          <a:p>
            <a:r>
              <a:rPr lang="en-US" sz="3600" dirty="0"/>
              <a:t>Individuals in </a:t>
            </a:r>
            <a:r>
              <a:rPr lang="en-US" sz="3600" dirty="0" err="1"/>
              <a:t>outbred</a:t>
            </a:r>
            <a:r>
              <a:rPr lang="en-US" sz="3600" dirty="0"/>
              <a:t> populations still carry many variants not in the 1000G, UK10K and other similar data sets</a:t>
            </a:r>
            <a:endParaRPr lang="en-US" dirty="0"/>
          </a:p>
        </p:txBody>
      </p:sp>
      <p:sp>
        <p:nvSpPr>
          <p:cNvPr id="99331" name="Rectangle 3"/>
          <p:cNvSpPr>
            <a:spLocks noGrp="1" noChangeArrowheads="1"/>
          </p:cNvSpPr>
          <p:nvPr>
            <p:ph type="body" idx="1"/>
          </p:nvPr>
        </p:nvSpPr>
        <p:spPr>
          <a:xfrm>
            <a:off x="4495800" y="2501898"/>
            <a:ext cx="4572000" cy="4356101"/>
          </a:xfrm>
          <a:noFill/>
          <a:ln/>
        </p:spPr>
        <p:txBody>
          <a:bodyPr/>
          <a:lstStyle/>
          <a:p>
            <a:pPr eaLnBrk="1" hangingPunct="1"/>
            <a:r>
              <a:rPr lang="en-US" sz="2800" dirty="0">
                <a:solidFill>
                  <a:schemeClr val="tx2"/>
                </a:solidFill>
              </a:rPr>
              <a:t>Exponential population growth in last 10,000 years gives long tips to the tree  </a:t>
            </a:r>
          </a:p>
          <a:p>
            <a:r>
              <a:rPr lang="en-US" sz="2800" dirty="0">
                <a:solidFill>
                  <a:schemeClr val="tx2"/>
                </a:solidFill>
              </a:rPr>
              <a:t>In “big” populations, tips are hundreds of generations long, so tens of thousands of private variants per sample, hundreds functional</a:t>
            </a:r>
          </a:p>
          <a:p>
            <a:pPr eaLnBrk="1" hangingPunct="1">
              <a:buNone/>
            </a:pPr>
            <a:endParaRPr lang="en-US" sz="2800" dirty="0">
              <a:solidFill>
                <a:schemeClr val="tx2"/>
              </a:solidFill>
            </a:endParaRPr>
          </a:p>
          <a:p>
            <a:endParaRPr lang="en-US" sz="2800" dirty="0"/>
          </a:p>
        </p:txBody>
      </p:sp>
      <p:pic>
        <p:nvPicPr>
          <p:cNvPr id="99332" name="Picture 4" descr="Picture 6"/>
          <p:cNvPicPr>
            <a:picLocks noChangeAspect="1" noChangeArrowheads="1"/>
          </p:cNvPicPr>
          <p:nvPr/>
        </p:nvPicPr>
        <p:blipFill>
          <a:blip r:embed="rId3"/>
          <a:srcRect/>
          <a:stretch>
            <a:fillRect/>
          </a:stretch>
        </p:blipFill>
        <p:spPr bwMode="auto">
          <a:xfrm rot="5400000">
            <a:off x="933450" y="1924050"/>
            <a:ext cx="2603500" cy="3759200"/>
          </a:xfrm>
          <a:prstGeom prst="rect">
            <a:avLst/>
          </a:prstGeom>
          <a:noFill/>
        </p:spPr>
      </p:pic>
      <p:sp>
        <p:nvSpPr>
          <p:cNvPr id="99334" name="Rectangle 6"/>
          <p:cNvSpPr>
            <a:spLocks noChangeArrowheads="1"/>
          </p:cNvSpPr>
          <p:nvPr/>
        </p:nvSpPr>
        <p:spPr bwMode="auto">
          <a:xfrm>
            <a:off x="2057400" y="3733800"/>
            <a:ext cx="304800" cy="14478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380025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933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933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P spid="993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304800" y="228600"/>
            <a:ext cx="8458200" cy="1981200"/>
          </a:xfrm>
          <a:noFill/>
          <a:ln/>
        </p:spPr>
        <p:txBody>
          <a:bodyPr>
            <a:normAutofit fontScale="90000"/>
          </a:bodyPr>
          <a:lstStyle/>
          <a:p>
            <a:r>
              <a:rPr lang="en-US" sz="3600" dirty="0"/>
              <a:t>This </a:t>
            </a:r>
            <a:r>
              <a:rPr lang="en-US" sz="3600" dirty="0" err="1"/>
              <a:t>behaviour</a:t>
            </a:r>
            <a:r>
              <a:rPr lang="en-US" sz="3600" dirty="0"/>
              <a:t> is very dependent on population structure.</a:t>
            </a:r>
            <a:br>
              <a:rPr lang="en-US" sz="3600" dirty="0"/>
            </a:br>
            <a:r>
              <a:rPr lang="en-US" sz="3600" dirty="0"/>
              <a:t>In genetic isolates the recent effective population size is smaller, and the tips are shorter</a:t>
            </a:r>
            <a:endParaRPr lang="en-US" dirty="0"/>
          </a:p>
        </p:txBody>
      </p:sp>
      <p:pic>
        <p:nvPicPr>
          <p:cNvPr id="4" name="Picture 119"/>
          <p:cNvPicPr>
            <a:picLocks noChangeAspect="1" noChangeArrowheads="1"/>
          </p:cNvPicPr>
          <p:nvPr/>
        </p:nvPicPr>
        <p:blipFill>
          <a:blip r:embed="rId3"/>
          <a:srcRect/>
          <a:stretch>
            <a:fillRect/>
          </a:stretch>
        </p:blipFill>
        <p:spPr bwMode="auto">
          <a:xfrm>
            <a:off x="2187575" y="2530475"/>
            <a:ext cx="4594225" cy="4098925"/>
          </a:xfrm>
          <a:prstGeom prst="rect">
            <a:avLst/>
          </a:prstGeom>
          <a:noFill/>
          <a:effectLst/>
        </p:spPr>
      </p:pic>
    </p:spTree>
    <p:extLst>
      <p:ext uri="{BB962C8B-B14F-4D97-AF65-F5344CB8AC3E}">
        <p14:creationId xmlns:p14="http://schemas.microsoft.com/office/powerpoint/2010/main" val="1034119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4"/>
          <p:cNvPicPr>
            <a:picLocks noChangeAspect="1"/>
          </p:cNvPicPr>
          <p:nvPr/>
        </p:nvPicPr>
        <p:blipFill>
          <a:blip r:embed="rId3"/>
          <a:srcRect/>
          <a:stretch>
            <a:fillRect/>
          </a:stretch>
        </p:blipFill>
        <p:spPr bwMode="auto">
          <a:xfrm>
            <a:off x="2282825" y="685800"/>
            <a:ext cx="5424488" cy="5314950"/>
          </a:xfrm>
          <a:prstGeom prst="rect">
            <a:avLst/>
          </a:prstGeom>
          <a:noFill/>
          <a:ln w="9525">
            <a:noFill/>
            <a:miter lim="800000"/>
            <a:headEnd/>
            <a:tailEnd/>
          </a:ln>
        </p:spPr>
      </p:pic>
      <p:pic>
        <p:nvPicPr>
          <p:cNvPr id="101379" name="Picture 4"/>
          <p:cNvPicPr>
            <a:picLocks noChangeAspect="1"/>
          </p:cNvPicPr>
          <p:nvPr/>
        </p:nvPicPr>
        <p:blipFill>
          <a:blip r:embed="rId4"/>
          <a:srcRect/>
          <a:stretch>
            <a:fillRect/>
          </a:stretch>
        </p:blipFill>
        <p:spPr bwMode="auto">
          <a:xfrm>
            <a:off x="3884613" y="4492625"/>
            <a:ext cx="1354137" cy="1384300"/>
          </a:xfrm>
          <a:prstGeom prst="rect">
            <a:avLst/>
          </a:prstGeom>
          <a:noFill/>
          <a:ln w="9525">
            <a:noFill/>
            <a:miter lim="800000"/>
            <a:headEnd/>
            <a:tailEnd/>
          </a:ln>
        </p:spPr>
      </p:pic>
      <p:pic>
        <p:nvPicPr>
          <p:cNvPr id="101380" name="Picture 8"/>
          <p:cNvPicPr>
            <a:picLocks noChangeAspect="1"/>
          </p:cNvPicPr>
          <p:nvPr/>
        </p:nvPicPr>
        <p:blipFill>
          <a:blip r:embed="rId5"/>
          <a:srcRect/>
          <a:stretch>
            <a:fillRect/>
          </a:stretch>
        </p:blipFill>
        <p:spPr bwMode="auto">
          <a:xfrm>
            <a:off x="4945063" y="982663"/>
            <a:ext cx="1143000" cy="1989137"/>
          </a:xfrm>
          <a:prstGeom prst="rect">
            <a:avLst/>
          </a:prstGeom>
          <a:noFill/>
          <a:ln w="9525">
            <a:noFill/>
            <a:miter lim="800000"/>
            <a:headEnd/>
            <a:tailEnd/>
          </a:ln>
        </p:spPr>
      </p:pic>
      <p:sp>
        <p:nvSpPr>
          <p:cNvPr id="11" name="Rectangular Callout 10"/>
          <p:cNvSpPr>
            <a:spLocks noChangeArrowheads="1"/>
          </p:cNvSpPr>
          <p:nvPr/>
        </p:nvSpPr>
        <p:spPr bwMode="auto">
          <a:xfrm>
            <a:off x="609600" y="4114800"/>
            <a:ext cx="1752600" cy="1600200"/>
          </a:xfrm>
          <a:prstGeom prst="wedgeRectCallout">
            <a:avLst>
              <a:gd name="adj1" fmla="val 165037"/>
              <a:gd name="adj2" fmla="val 9028"/>
            </a:avLst>
          </a:prstGeom>
          <a:solidFill>
            <a:srgbClr val="FFCC66"/>
          </a:solidFill>
          <a:ln w="9525">
            <a:solidFill>
              <a:srgbClr val="4A7EBB"/>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defTabSz="457200" eaLnBrk="1" hangingPunct="1"/>
            <a:r>
              <a:rPr lang="en-US" sz="1200" b="1" dirty="0">
                <a:solidFill>
                  <a:srgbClr val="000000"/>
                </a:solidFill>
                <a:latin typeface="Calibri" pitchFamily="34" charset="0"/>
                <a:ea typeface="ＭＳ Ｐゴシック" charset="-128"/>
                <a:cs typeface="ＭＳ Ｐゴシック" charset="-128"/>
              </a:rPr>
              <a:t>Italian Network of Genetic Isolates</a:t>
            </a:r>
            <a:endParaRPr lang="en-US" sz="1200" dirty="0">
              <a:solidFill>
                <a:srgbClr val="000000"/>
              </a:solidFill>
              <a:latin typeface="Calibri" pitchFamily="34" charset="0"/>
              <a:ea typeface="ＭＳ Ｐゴシック" charset="-128"/>
              <a:cs typeface="ＭＳ Ｐゴシック" charset="-128"/>
            </a:endParaRPr>
          </a:p>
          <a:p>
            <a:pPr defTabSz="457200" eaLnBrk="1" hangingPunct="1"/>
            <a:r>
              <a:rPr lang="en-US" sz="1200" dirty="0">
                <a:solidFill>
                  <a:srgbClr val="000000"/>
                </a:solidFill>
                <a:latin typeface="Calibri" pitchFamily="34" charset="0"/>
                <a:ea typeface="ＭＳ Ｐゴシック" charset="-128"/>
                <a:cs typeface="ＭＳ Ｐゴシック" charset="-128"/>
              </a:rPr>
              <a:t>1: </a:t>
            </a:r>
            <a:r>
              <a:rPr lang="en-US" sz="1200" dirty="0" err="1">
                <a:solidFill>
                  <a:srgbClr val="000000"/>
                </a:solidFill>
                <a:latin typeface="Calibri" pitchFamily="34" charset="0"/>
                <a:ea typeface="ＭＳ Ｐゴシック" charset="-128"/>
                <a:cs typeface="ＭＳ Ｐゴシック" charset="-128"/>
              </a:rPr>
              <a:t>Carlantino</a:t>
            </a:r>
            <a:endParaRPr lang="en-US" sz="1200" dirty="0">
              <a:solidFill>
                <a:srgbClr val="000000"/>
              </a:solidFill>
              <a:latin typeface="Calibri" pitchFamily="34" charset="0"/>
              <a:ea typeface="ＭＳ Ｐゴシック" charset="-128"/>
              <a:cs typeface="ＭＳ Ｐゴシック" charset="-128"/>
            </a:endParaRPr>
          </a:p>
          <a:p>
            <a:pPr defTabSz="457200" eaLnBrk="1" hangingPunct="1"/>
            <a:r>
              <a:rPr lang="en-US" sz="1200" dirty="0">
                <a:solidFill>
                  <a:srgbClr val="000000"/>
                </a:solidFill>
                <a:latin typeface="Calibri" pitchFamily="34" charset="0"/>
                <a:ea typeface="ＭＳ Ｐゴシック" charset="-128"/>
                <a:cs typeface="ＭＳ Ｐゴシック" charset="-128"/>
              </a:rPr>
              <a:t>2: </a:t>
            </a:r>
            <a:r>
              <a:rPr lang="en-US" sz="1200" dirty="0" err="1">
                <a:solidFill>
                  <a:srgbClr val="000000"/>
                </a:solidFill>
                <a:latin typeface="Calibri" pitchFamily="34" charset="0"/>
                <a:ea typeface="ＭＳ Ｐゴシック" charset="-128"/>
                <a:cs typeface="ＭＳ Ｐゴシック" charset="-128"/>
              </a:rPr>
              <a:t>Cilento</a:t>
            </a:r>
            <a:r>
              <a:rPr lang="en-US" sz="1200" dirty="0">
                <a:solidFill>
                  <a:srgbClr val="000000"/>
                </a:solidFill>
                <a:latin typeface="Calibri" pitchFamily="34" charset="0"/>
                <a:ea typeface="ＭＳ Ｐゴシック" charset="-128"/>
                <a:cs typeface="ＭＳ Ｐゴシック" charset="-128"/>
              </a:rPr>
              <a:t> National Park: </a:t>
            </a:r>
          </a:p>
          <a:p>
            <a:pPr defTabSz="457200" eaLnBrk="1" hangingPunct="1"/>
            <a:r>
              <a:rPr lang="en-US" sz="1200" dirty="0">
                <a:solidFill>
                  <a:srgbClr val="000000"/>
                </a:solidFill>
                <a:latin typeface="Calibri" pitchFamily="34" charset="0"/>
                <a:ea typeface="ＭＳ Ｐゴシック" charset="-128"/>
                <a:cs typeface="ＭＳ Ｐゴシック" charset="-128"/>
              </a:rPr>
              <a:t>3: </a:t>
            </a:r>
            <a:r>
              <a:rPr lang="en-US" sz="1200" dirty="0" err="1">
                <a:solidFill>
                  <a:srgbClr val="000000"/>
                </a:solidFill>
                <a:latin typeface="Calibri" pitchFamily="34" charset="0"/>
                <a:ea typeface="ＭＳ Ｐゴシック" charset="-128"/>
                <a:cs typeface="ＭＳ Ｐゴシック" charset="-128"/>
              </a:rPr>
              <a:t>Stoccareddo</a:t>
            </a:r>
            <a:r>
              <a:rPr lang="en-US" sz="1200" dirty="0">
                <a:solidFill>
                  <a:srgbClr val="000000"/>
                </a:solidFill>
                <a:latin typeface="Calibri" pitchFamily="34" charset="0"/>
                <a:ea typeface="ＭＳ Ｐゴシック" charset="-128"/>
                <a:cs typeface="ＭＳ Ｐゴシック" charset="-128"/>
              </a:rPr>
              <a:t> </a:t>
            </a:r>
          </a:p>
          <a:p>
            <a:pPr defTabSz="457200" eaLnBrk="1" hangingPunct="1"/>
            <a:r>
              <a:rPr lang="en-US" sz="1200" dirty="0">
                <a:solidFill>
                  <a:srgbClr val="000000"/>
                </a:solidFill>
                <a:latin typeface="Calibri" pitchFamily="34" charset="0"/>
                <a:ea typeface="ＭＳ Ｐゴシック" charset="-128"/>
                <a:cs typeface="ＭＳ Ｐゴシック" charset="-128"/>
              </a:rPr>
              <a:t>4: Val </a:t>
            </a:r>
            <a:r>
              <a:rPr lang="en-US" sz="1200" dirty="0" err="1">
                <a:solidFill>
                  <a:srgbClr val="000000"/>
                </a:solidFill>
                <a:latin typeface="Calibri" pitchFamily="34" charset="0"/>
                <a:ea typeface="ＭＳ Ｐゴシック" charset="-128"/>
                <a:cs typeface="ＭＳ Ｐゴシック" charset="-128"/>
              </a:rPr>
              <a:t>Borbera</a:t>
            </a:r>
            <a:endParaRPr lang="en-US" sz="1200" dirty="0">
              <a:solidFill>
                <a:srgbClr val="000000"/>
              </a:solidFill>
              <a:latin typeface="Calibri" pitchFamily="34" charset="0"/>
              <a:ea typeface="ＭＳ Ｐゴシック" charset="-128"/>
              <a:cs typeface="ＭＳ Ｐゴシック" charset="-128"/>
            </a:endParaRPr>
          </a:p>
          <a:p>
            <a:pPr defTabSz="457200" eaLnBrk="1" hangingPunct="1"/>
            <a:r>
              <a:rPr lang="en-US" sz="1200" dirty="0">
                <a:solidFill>
                  <a:srgbClr val="000000"/>
                </a:solidFill>
                <a:latin typeface="Calibri" pitchFamily="34" charset="0"/>
                <a:ea typeface="ＭＳ Ｐゴシック" charset="-128"/>
                <a:cs typeface="ＭＳ Ｐゴシック" charset="-128"/>
              </a:rPr>
              <a:t>5:Friuli </a:t>
            </a:r>
            <a:r>
              <a:rPr lang="en-US" sz="1200" dirty="0" err="1">
                <a:solidFill>
                  <a:srgbClr val="000000"/>
                </a:solidFill>
                <a:latin typeface="Calibri" pitchFamily="34" charset="0"/>
                <a:ea typeface="ＭＳ Ｐゴシック" charset="-128"/>
                <a:cs typeface="ＭＳ Ｐゴシック" charset="-128"/>
              </a:rPr>
              <a:t>Venezia</a:t>
            </a:r>
            <a:r>
              <a:rPr lang="en-US" sz="1200" dirty="0">
                <a:solidFill>
                  <a:srgbClr val="000000"/>
                </a:solidFill>
                <a:latin typeface="Calibri" pitchFamily="34" charset="0"/>
                <a:ea typeface="ＭＳ Ｐゴシック" charset="-128"/>
                <a:cs typeface="ＭＳ Ｐゴシック" charset="-128"/>
              </a:rPr>
              <a:t> Giulia</a:t>
            </a:r>
          </a:p>
        </p:txBody>
      </p:sp>
      <p:sp>
        <p:nvSpPr>
          <p:cNvPr id="12" name="Rectangular Callout 11"/>
          <p:cNvSpPr>
            <a:spLocks noChangeArrowheads="1"/>
          </p:cNvSpPr>
          <p:nvPr/>
        </p:nvSpPr>
        <p:spPr bwMode="auto">
          <a:xfrm>
            <a:off x="6477000" y="1600200"/>
            <a:ext cx="1663700" cy="444500"/>
          </a:xfrm>
          <a:prstGeom prst="wedgeRectCallout">
            <a:avLst>
              <a:gd name="adj1" fmla="val -82634"/>
              <a:gd name="adj2" fmla="val -14287"/>
            </a:avLst>
          </a:prstGeom>
          <a:solidFill>
            <a:srgbClr val="FFCC66"/>
          </a:solidFill>
          <a:ln w="9525">
            <a:solidFill>
              <a:srgbClr val="4A7EBB"/>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defTabSz="457200" eaLnBrk="1" hangingPunct="1">
              <a:defRPr/>
            </a:pPr>
            <a:r>
              <a:rPr lang="en-US" sz="1200" b="1" dirty="0" err="1">
                <a:solidFill>
                  <a:srgbClr val="000000"/>
                </a:solidFill>
                <a:latin typeface="+mn-lt"/>
                <a:ea typeface="+mn-ea"/>
                <a:cs typeface="+mn-cs"/>
              </a:rPr>
              <a:t>Kuusamo</a:t>
            </a:r>
            <a:r>
              <a:rPr lang="en-US" sz="1200" b="1" dirty="0">
                <a:solidFill>
                  <a:srgbClr val="000000"/>
                </a:solidFill>
                <a:latin typeface="+mn-lt"/>
                <a:ea typeface="+mn-ea"/>
                <a:cs typeface="+mn-cs"/>
              </a:rPr>
              <a:t> (Finland)</a:t>
            </a:r>
          </a:p>
        </p:txBody>
      </p:sp>
      <p:sp>
        <p:nvSpPr>
          <p:cNvPr id="13" name="Rectangular Callout 12"/>
          <p:cNvSpPr>
            <a:spLocks noChangeArrowheads="1"/>
          </p:cNvSpPr>
          <p:nvPr/>
        </p:nvSpPr>
        <p:spPr bwMode="auto">
          <a:xfrm>
            <a:off x="609600" y="2590800"/>
            <a:ext cx="1663700" cy="419100"/>
          </a:xfrm>
          <a:prstGeom prst="wedgeRectCallout">
            <a:avLst>
              <a:gd name="adj1" fmla="val 95801"/>
              <a:gd name="adj2" fmla="val 69699"/>
            </a:avLst>
          </a:prstGeom>
          <a:solidFill>
            <a:srgbClr val="FFCC66"/>
          </a:solidFill>
          <a:ln w="9525">
            <a:solidFill>
              <a:srgbClr val="4A7EBB"/>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defTabSz="457200" eaLnBrk="1" hangingPunct="1">
              <a:defRPr/>
            </a:pPr>
            <a:r>
              <a:rPr lang="en-US" sz="1200" b="1" dirty="0">
                <a:latin typeface="+mn-lt"/>
                <a:ea typeface="+mn-ea"/>
                <a:cs typeface="+mn-cs"/>
              </a:rPr>
              <a:t>ORCADES (Orkney)</a:t>
            </a:r>
          </a:p>
        </p:txBody>
      </p:sp>
      <p:sp>
        <p:nvSpPr>
          <p:cNvPr id="14" name="Rectangular Callout 13"/>
          <p:cNvSpPr>
            <a:spLocks noChangeArrowheads="1"/>
          </p:cNvSpPr>
          <p:nvPr/>
        </p:nvSpPr>
        <p:spPr bwMode="auto">
          <a:xfrm>
            <a:off x="5256213" y="4376738"/>
            <a:ext cx="1663700" cy="419100"/>
          </a:xfrm>
          <a:prstGeom prst="wedgeRectCallout">
            <a:avLst>
              <a:gd name="adj1" fmla="val -69750"/>
              <a:gd name="adj2" fmla="val 102273"/>
            </a:avLst>
          </a:prstGeom>
          <a:solidFill>
            <a:srgbClr val="FFCC66"/>
          </a:solidFill>
          <a:ln w="9525">
            <a:solidFill>
              <a:srgbClr val="4A7EBB"/>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defTabSz="457200" eaLnBrk="1" hangingPunct="1"/>
            <a:r>
              <a:rPr lang="en-US" sz="1200" b="1" dirty="0">
                <a:latin typeface="Calibri" pitchFamily="34" charset="0"/>
                <a:ea typeface="ＭＳ Ｐゴシック" charset="-128"/>
                <a:cs typeface="ＭＳ Ｐゴシック" charset="-128"/>
              </a:rPr>
              <a:t>10,001 </a:t>
            </a:r>
            <a:r>
              <a:rPr lang="en-US" sz="1200" b="1" dirty="0" err="1">
                <a:latin typeface="Calibri" pitchFamily="34" charset="0"/>
                <a:ea typeface="ＭＳ Ｐゴシック" charset="-128"/>
                <a:cs typeface="ＭＳ Ｐゴシック" charset="-128"/>
              </a:rPr>
              <a:t>Dalmations</a:t>
            </a:r>
            <a:endParaRPr lang="en-US" sz="1200" b="1" dirty="0">
              <a:latin typeface="Calibri" pitchFamily="34" charset="0"/>
              <a:ea typeface="ＭＳ Ｐゴシック" charset="-128"/>
              <a:cs typeface="ＭＳ Ｐゴシック" charset="-128"/>
            </a:endParaRPr>
          </a:p>
          <a:p>
            <a:pPr algn="ctr" defTabSz="457200" eaLnBrk="1" hangingPunct="1"/>
            <a:r>
              <a:rPr lang="en-US" sz="1200" b="1" dirty="0">
                <a:latin typeface="Calibri" pitchFamily="34" charset="0"/>
                <a:ea typeface="ＭＳ Ｐゴシック" charset="-128"/>
                <a:cs typeface="ＭＳ Ｐゴシック" charset="-128"/>
              </a:rPr>
              <a:t>Croatian islands</a:t>
            </a:r>
          </a:p>
        </p:txBody>
      </p:sp>
      <p:sp>
        <p:nvSpPr>
          <p:cNvPr id="101385" name="Title 14"/>
          <p:cNvSpPr>
            <a:spLocks noGrp="1"/>
          </p:cNvSpPr>
          <p:nvPr>
            <p:ph type="title" idx="4294967295"/>
          </p:nvPr>
        </p:nvSpPr>
        <p:spPr>
          <a:xfrm>
            <a:off x="152400" y="207963"/>
            <a:ext cx="5257800" cy="554037"/>
          </a:xfrm>
        </p:spPr>
        <p:txBody>
          <a:bodyPr>
            <a:normAutofit fontScale="90000"/>
          </a:bodyPr>
          <a:lstStyle/>
          <a:p>
            <a:pPr algn="l"/>
            <a:r>
              <a:rPr lang="en-US" b="1"/>
              <a:t>Genetic isolates</a:t>
            </a:r>
          </a:p>
        </p:txBody>
      </p:sp>
      <p:sp>
        <p:nvSpPr>
          <p:cNvPr id="2" name="Rectangular Callout 11"/>
          <p:cNvSpPr>
            <a:spLocks noChangeArrowheads="1"/>
          </p:cNvSpPr>
          <p:nvPr/>
        </p:nvSpPr>
        <p:spPr bwMode="auto">
          <a:xfrm>
            <a:off x="5791200" y="3276600"/>
            <a:ext cx="2133600" cy="444500"/>
          </a:xfrm>
          <a:prstGeom prst="wedgeRectCallout">
            <a:avLst>
              <a:gd name="adj1" fmla="val -68231"/>
              <a:gd name="adj2" fmla="val -186787"/>
            </a:avLst>
          </a:prstGeom>
          <a:solidFill>
            <a:schemeClr val="folHlink"/>
          </a:solidFill>
          <a:ln w="9525">
            <a:solidFill>
              <a:srgbClr val="4A7EBB"/>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defTabSz="457200" eaLnBrk="1" hangingPunct="1"/>
            <a:r>
              <a:rPr lang="en-US" sz="1200" b="1">
                <a:solidFill>
                  <a:srgbClr val="000000"/>
                </a:solidFill>
                <a:latin typeface="Calibri" pitchFamily="34" charset="0"/>
                <a:ea typeface="ＭＳ Ｐゴシック" charset="-128"/>
                <a:cs typeface="ＭＳ Ｐゴシック" charset="-128"/>
              </a:rPr>
              <a:t>Finland: ~5M popn</a:t>
            </a:r>
          </a:p>
        </p:txBody>
      </p:sp>
      <p:sp>
        <p:nvSpPr>
          <p:cNvPr id="101387" name="Rectangle 11"/>
          <p:cNvSpPr>
            <a:spLocks noChangeArrowheads="1"/>
          </p:cNvSpPr>
          <p:nvPr/>
        </p:nvSpPr>
        <p:spPr bwMode="auto">
          <a:xfrm>
            <a:off x="3238500" y="6307137"/>
            <a:ext cx="685800" cy="306387"/>
          </a:xfrm>
          <a:prstGeom prst="rect">
            <a:avLst/>
          </a:prstGeom>
          <a:solidFill>
            <a:srgbClr val="FFCC66"/>
          </a:solidFill>
          <a:ln w="9525">
            <a:solidFill>
              <a:schemeClr val="tx1"/>
            </a:solidFill>
            <a:miter lim="800000"/>
            <a:headEnd/>
            <a:tailEnd/>
          </a:ln>
          <a:effectLst/>
        </p:spPr>
        <p:txBody>
          <a:bodyPr wrap="none" anchor="ctr">
            <a:prstTxWarp prst="textNoShape">
              <a:avLst/>
            </a:prstTxWarp>
          </a:bodyPr>
          <a:lstStyle/>
          <a:p>
            <a:endParaRPr lang="en-US"/>
          </a:p>
        </p:txBody>
      </p:sp>
      <p:sp>
        <p:nvSpPr>
          <p:cNvPr id="101388" name="Text Box 12"/>
          <p:cNvSpPr txBox="1">
            <a:spLocks noChangeArrowheads="1"/>
          </p:cNvSpPr>
          <p:nvPr/>
        </p:nvSpPr>
        <p:spPr bwMode="auto">
          <a:xfrm>
            <a:off x="4057650" y="6172200"/>
            <a:ext cx="2466444" cy="646331"/>
          </a:xfrm>
          <a:prstGeom prst="rect">
            <a:avLst/>
          </a:prstGeom>
          <a:noFill/>
          <a:ln w="9525">
            <a:noFill/>
            <a:miter lim="800000"/>
            <a:headEnd/>
            <a:tailEnd/>
          </a:ln>
          <a:effectLst/>
        </p:spPr>
        <p:txBody>
          <a:bodyPr wrap="none">
            <a:prstTxWarp prst="textNoShape">
              <a:avLst/>
            </a:prstTxWarp>
            <a:spAutoFit/>
          </a:bodyPr>
          <a:lstStyle/>
          <a:p>
            <a:r>
              <a:rPr lang="en-US" sz="1800" dirty="0">
                <a:latin typeface="Gill Sans Light" charset="0"/>
              </a:rPr>
              <a:t>Populations of ~10k </a:t>
            </a:r>
          </a:p>
          <a:p>
            <a:r>
              <a:rPr lang="en-US" sz="1800" dirty="0">
                <a:latin typeface="Gill Sans Light" charset="0"/>
              </a:rPr>
              <a:t>founded hundreds ~1kya</a:t>
            </a:r>
            <a:endParaRPr lang="en-US" sz="1800" dirty="0">
              <a:latin typeface="Times" charset="0"/>
            </a:endParaRPr>
          </a:p>
        </p:txBody>
      </p:sp>
      <p:sp>
        <p:nvSpPr>
          <p:cNvPr id="3" name="Rectangular Callout 11" descr="Pink tissue paper"/>
          <p:cNvSpPr>
            <a:spLocks noChangeArrowheads="1"/>
          </p:cNvSpPr>
          <p:nvPr/>
        </p:nvSpPr>
        <p:spPr bwMode="auto">
          <a:xfrm>
            <a:off x="6324600" y="381000"/>
            <a:ext cx="2133600" cy="444500"/>
          </a:xfrm>
          <a:prstGeom prst="wedgeRectCallout">
            <a:avLst>
              <a:gd name="adj1" fmla="val -82218"/>
              <a:gd name="adj2" fmla="val 187856"/>
            </a:avLst>
          </a:prstGeom>
          <a:blipFill dpi="0" rotWithShape="0">
            <a:blip r:embed="rId6"/>
            <a:srcRect/>
            <a:tile tx="0" ty="0" sx="100000" sy="100000" flip="none" algn="tl"/>
          </a:blipFill>
          <a:ln w="9525">
            <a:solidFill>
              <a:srgbClr val="4A7EBB"/>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defTabSz="457200" eaLnBrk="1" hangingPunct="1"/>
            <a:r>
              <a:rPr lang="en-US" sz="1200" b="1" dirty="0">
                <a:solidFill>
                  <a:srgbClr val="000000"/>
                </a:solidFill>
                <a:latin typeface="Calibri" pitchFamily="34" charset="0"/>
                <a:ea typeface="ＭＳ Ｐゴシック" charset="-128"/>
                <a:cs typeface="ＭＳ Ｐゴシック" charset="-128"/>
              </a:rPr>
              <a:t>Northern Finnish Birth Cohort: ~500k </a:t>
            </a:r>
            <a:r>
              <a:rPr lang="en-US" sz="1200" b="1" dirty="0" err="1">
                <a:solidFill>
                  <a:srgbClr val="000000"/>
                </a:solidFill>
                <a:latin typeface="Calibri" pitchFamily="34" charset="0"/>
                <a:ea typeface="ＭＳ Ｐゴシック" charset="-128"/>
                <a:cs typeface="ＭＳ Ｐゴシック" charset="-128"/>
              </a:rPr>
              <a:t>popn</a:t>
            </a:r>
            <a:endParaRPr lang="en-US" sz="1200" b="1" dirty="0">
              <a:solidFill>
                <a:srgbClr val="000000"/>
              </a:solidFill>
              <a:latin typeface="Calibri" pitchFamily="34" charset="0"/>
              <a:ea typeface="ＭＳ Ｐゴシック" charset="-128"/>
              <a:cs typeface="ＭＳ Ｐゴシック" charset="-128"/>
            </a:endParaRPr>
          </a:p>
        </p:txBody>
      </p:sp>
      <p:sp>
        <p:nvSpPr>
          <p:cNvPr id="15" name="Rectangular Callout 11" descr="Pink tissue paper"/>
          <p:cNvSpPr>
            <a:spLocks noChangeArrowheads="1"/>
          </p:cNvSpPr>
          <p:nvPr/>
        </p:nvSpPr>
        <p:spPr bwMode="auto">
          <a:xfrm>
            <a:off x="228600" y="1822450"/>
            <a:ext cx="2133600" cy="444500"/>
          </a:xfrm>
          <a:prstGeom prst="wedgeRectCallout">
            <a:avLst>
              <a:gd name="adj1" fmla="val 59449"/>
              <a:gd name="adj2" fmla="val -100716"/>
            </a:avLst>
          </a:prstGeom>
          <a:blipFill dpi="0" rotWithShape="0">
            <a:blip r:embed="rId6"/>
            <a:srcRect/>
            <a:tile tx="0" ty="0" sx="100000" sy="100000" flip="none" algn="tl"/>
          </a:blipFill>
          <a:ln w="9525">
            <a:solidFill>
              <a:srgbClr val="4A7EBB"/>
            </a:solidFill>
            <a:miter lim="800000"/>
            <a:headEnd/>
            <a:tailEnd/>
          </a:ln>
          <a:effectLst>
            <a:outerShdw blurRad="40000" dist="23000" dir="5400000" rotWithShape="0">
              <a:srgbClr val="000000">
                <a:alpha val="34999"/>
              </a:srgbClr>
            </a:outerShdw>
          </a:effectLst>
        </p:spPr>
        <p:txBody>
          <a:bodyPr anchor="ctr">
            <a:prstTxWarp prst="textNoShape">
              <a:avLst/>
            </a:prstTxWarp>
          </a:bodyPr>
          <a:lstStyle/>
          <a:p>
            <a:pPr algn="ctr" defTabSz="457200" eaLnBrk="1" hangingPunct="1"/>
            <a:r>
              <a:rPr lang="en-US" sz="1200" b="1" dirty="0">
                <a:solidFill>
                  <a:srgbClr val="000000"/>
                </a:solidFill>
                <a:latin typeface="Calibri" pitchFamily="34" charset="0"/>
                <a:ea typeface="ＭＳ Ｐゴシック" charset="-128"/>
                <a:cs typeface="ＭＳ Ｐゴシック" charset="-128"/>
              </a:rPr>
              <a:t>Iceland: ~300k </a:t>
            </a:r>
            <a:r>
              <a:rPr lang="en-US" sz="1200" b="1" dirty="0" err="1">
                <a:solidFill>
                  <a:srgbClr val="000000"/>
                </a:solidFill>
                <a:latin typeface="Calibri" pitchFamily="34" charset="0"/>
                <a:ea typeface="ＭＳ Ｐゴシック" charset="-128"/>
                <a:cs typeface="ＭＳ Ｐゴシック" charset="-128"/>
              </a:rPr>
              <a:t>popn</a:t>
            </a:r>
            <a:endParaRPr lang="en-US" sz="1200" b="1" dirty="0">
              <a:solidFill>
                <a:srgbClr val="000000"/>
              </a:solidFill>
              <a:latin typeface="Calibri" pitchFamily="34" charset="0"/>
              <a:ea typeface="ＭＳ Ｐゴシック" charset="-128"/>
              <a:cs typeface="ＭＳ Ｐゴシック" charset="-128"/>
            </a:endParaRPr>
          </a:p>
        </p:txBody>
      </p:sp>
      <p:sp>
        <p:nvSpPr>
          <p:cNvPr id="16" name="Rectangular Callout 11" descr="Pink tissue paper"/>
          <p:cNvSpPr>
            <a:spLocks noChangeArrowheads="1"/>
          </p:cNvSpPr>
          <p:nvPr/>
        </p:nvSpPr>
        <p:spPr bwMode="auto">
          <a:xfrm>
            <a:off x="5573713" y="5556250"/>
            <a:ext cx="1893887" cy="320675"/>
          </a:xfrm>
          <a:prstGeom prst="wedgeRectCallout">
            <a:avLst>
              <a:gd name="adj1" fmla="val -122408"/>
              <a:gd name="adj2" fmla="val -68637"/>
            </a:avLst>
          </a:prstGeom>
          <a:solidFill>
            <a:srgbClr val="FFCC66"/>
          </a:solidFill>
          <a:ln w="9525">
            <a:solidFill>
              <a:schemeClr val="tx1"/>
            </a:solidFill>
            <a:miter lim="800000"/>
            <a:headEnd/>
            <a:tailEnd/>
          </a:ln>
          <a:effectLst/>
        </p:spPr>
        <p:txBody>
          <a:bodyPr wrap="none" anchor="ctr">
            <a:prstTxWarp prst="textNoShape">
              <a:avLst/>
            </a:prstTxWarp>
          </a:bodyPr>
          <a:lstStyle/>
          <a:p>
            <a:pPr defTabSz="457200"/>
            <a:r>
              <a:rPr lang="en-US" sz="1200" b="1" dirty="0">
                <a:latin typeface="Calibri" pitchFamily="34" charset="0"/>
                <a:ea typeface="ＭＳ Ｐゴシック" charset="-128"/>
                <a:cs typeface="ＭＳ Ｐゴシック" charset="-128"/>
              </a:rPr>
              <a:t>Sardinian isolates</a:t>
            </a:r>
          </a:p>
        </p:txBody>
      </p:sp>
    </p:spTree>
    <p:extLst>
      <p:ext uri="{BB962C8B-B14F-4D97-AF65-F5344CB8AC3E}">
        <p14:creationId xmlns:p14="http://schemas.microsoft.com/office/powerpoint/2010/main" val="3070785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Relative numbers of variants in 3000 Finns v. </a:t>
            </a:r>
            <a:r>
              <a:rPr lang="en-US"/>
              <a:t>3000 Non-Finnish </a:t>
            </a:r>
            <a:r>
              <a:rPr lang="en-US" dirty="0"/>
              <a:t>Europeans </a:t>
            </a:r>
          </a:p>
        </p:txBody>
      </p:sp>
      <p:pic>
        <p:nvPicPr>
          <p:cNvPr id="4" name="Content Placeholder 3" descr="finn_eur_dist.png"/>
          <p:cNvPicPr>
            <a:picLocks noGrp="1"/>
          </p:cNvPicPr>
          <p:nvPr>
            <p:ph idx="1"/>
          </p:nvPr>
        </p:nvPicPr>
        <p:blipFill>
          <a:blip r:embed="rId2" cstate="print"/>
          <a:srcRect l="-28261" r="-28261"/>
          <a:stretch>
            <a:fillRect/>
          </a:stretch>
        </p:blipFill>
        <p:spPr>
          <a:xfrm>
            <a:off x="-365760" y="1611630"/>
            <a:ext cx="7406640" cy="4480560"/>
          </a:xfrm>
          <a:prstGeom prst="rect">
            <a:avLst/>
          </a:prstGeom>
        </p:spPr>
      </p:pic>
      <p:sp>
        <p:nvSpPr>
          <p:cNvPr id="3" name="TextBox 2">
            <a:extLst>
              <a:ext uri="{FF2B5EF4-FFF2-40B4-BE49-F238E27FC236}">
                <a16:creationId xmlns:a16="http://schemas.microsoft.com/office/drawing/2014/main" id="{62C03522-6033-684D-86B7-53467F27BF63}"/>
              </a:ext>
            </a:extLst>
          </p:cNvPr>
          <p:cNvSpPr txBox="1"/>
          <p:nvPr/>
        </p:nvSpPr>
        <p:spPr>
          <a:xfrm>
            <a:off x="354331" y="6263640"/>
            <a:ext cx="8606790" cy="646331"/>
          </a:xfrm>
          <a:prstGeom prst="rect">
            <a:avLst/>
          </a:prstGeom>
          <a:noFill/>
        </p:spPr>
        <p:txBody>
          <a:bodyPr wrap="square" rtlCol="0">
            <a:spAutoFit/>
          </a:bodyPr>
          <a:lstStyle/>
          <a:p>
            <a:pPr algn="r"/>
            <a:r>
              <a:rPr lang="en-GB" dirty="0">
                <a:solidFill>
                  <a:schemeClr val="accent1"/>
                </a:solidFill>
              </a:rPr>
              <a:t>Lim, E. T. </a:t>
            </a:r>
            <a:r>
              <a:rPr lang="en-GB" i="1" dirty="0">
                <a:solidFill>
                  <a:schemeClr val="accent1"/>
                </a:solidFill>
              </a:rPr>
              <a:t>et al.</a:t>
            </a:r>
            <a:r>
              <a:rPr lang="en-GB" dirty="0">
                <a:solidFill>
                  <a:schemeClr val="accent1"/>
                </a:solidFill>
              </a:rPr>
              <a:t> Distribution and medical impact of loss-of-function variants </a:t>
            </a:r>
          </a:p>
          <a:p>
            <a:pPr algn="r"/>
            <a:r>
              <a:rPr lang="en-GB" dirty="0">
                <a:solidFill>
                  <a:schemeClr val="accent1"/>
                </a:solidFill>
              </a:rPr>
              <a:t>in the Finnish founder population. </a:t>
            </a:r>
            <a:r>
              <a:rPr lang="en-GB" i="1" dirty="0" err="1">
                <a:solidFill>
                  <a:schemeClr val="accent1"/>
                </a:solidFill>
              </a:rPr>
              <a:t>PLoS</a:t>
            </a:r>
            <a:r>
              <a:rPr lang="en-GB" i="1" dirty="0">
                <a:solidFill>
                  <a:schemeClr val="accent1"/>
                </a:solidFill>
              </a:rPr>
              <a:t> Genet.</a:t>
            </a:r>
            <a:r>
              <a:rPr lang="en-GB" dirty="0">
                <a:solidFill>
                  <a:schemeClr val="accent1"/>
                </a:solidFill>
              </a:rPr>
              <a:t> </a:t>
            </a:r>
            <a:r>
              <a:rPr lang="en-GB" b="1" dirty="0">
                <a:solidFill>
                  <a:schemeClr val="accent1"/>
                </a:solidFill>
              </a:rPr>
              <a:t>10</a:t>
            </a:r>
            <a:r>
              <a:rPr lang="en-GB" dirty="0">
                <a:solidFill>
                  <a:schemeClr val="accent1"/>
                </a:solidFill>
              </a:rPr>
              <a:t>, e1004494 (2014).</a:t>
            </a:r>
            <a:endParaRPr lang="en-US" dirty="0">
              <a:solidFill>
                <a:schemeClr val="accent1"/>
              </a:solidFill>
            </a:endParaRPr>
          </a:p>
        </p:txBody>
      </p:sp>
      <p:sp>
        <p:nvSpPr>
          <p:cNvPr id="5" name="TextBox 4">
            <a:extLst>
              <a:ext uri="{FF2B5EF4-FFF2-40B4-BE49-F238E27FC236}">
                <a16:creationId xmlns:a16="http://schemas.microsoft.com/office/drawing/2014/main" id="{E0E53FF6-4BB3-9848-9C4E-E87FA02EA741}"/>
              </a:ext>
            </a:extLst>
          </p:cNvPr>
          <p:cNvSpPr txBox="1"/>
          <p:nvPr/>
        </p:nvSpPr>
        <p:spPr>
          <a:xfrm>
            <a:off x="6023610" y="2270978"/>
            <a:ext cx="2788921" cy="3139321"/>
          </a:xfrm>
          <a:prstGeom prst="rect">
            <a:avLst/>
          </a:prstGeom>
          <a:noFill/>
        </p:spPr>
        <p:txBody>
          <a:bodyPr wrap="square" rtlCol="0">
            <a:spAutoFit/>
          </a:bodyPr>
          <a:lstStyle/>
          <a:p>
            <a:r>
              <a:rPr lang="en-US" dirty="0"/>
              <a:t>Relatively fewer singletons and more mid-frequency variants.</a:t>
            </a:r>
          </a:p>
          <a:p>
            <a:endParaRPr lang="en-US" dirty="0"/>
          </a:p>
          <a:p>
            <a:r>
              <a:rPr lang="en-US" dirty="0"/>
              <a:t>Effect is stronger for deleterious mutations because purifying selection is less effective at keeping deleterious mutation frequency low in small populations.</a:t>
            </a:r>
          </a:p>
        </p:txBody>
      </p:sp>
    </p:spTree>
    <p:extLst>
      <p:ext uri="{BB962C8B-B14F-4D97-AF65-F5344CB8AC3E}">
        <p14:creationId xmlns:p14="http://schemas.microsoft.com/office/powerpoint/2010/main" val="1248158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Relaxation of assumptions (2)</a:t>
            </a:r>
          </a:p>
        </p:txBody>
      </p:sp>
      <p:sp>
        <p:nvSpPr>
          <p:cNvPr id="3" name="Content Placeholder 2"/>
          <p:cNvSpPr>
            <a:spLocks noGrp="1"/>
          </p:cNvSpPr>
          <p:nvPr>
            <p:ph idx="1"/>
          </p:nvPr>
        </p:nvSpPr>
        <p:spPr/>
        <p:txBody>
          <a:bodyPr/>
          <a:lstStyle/>
          <a:p>
            <a:r>
              <a:rPr lang="en-US" dirty="0"/>
              <a:t>Structured populations</a:t>
            </a:r>
          </a:p>
        </p:txBody>
      </p:sp>
      <p:pic>
        <p:nvPicPr>
          <p:cNvPr id="4" name="Picture 3"/>
          <p:cNvPicPr>
            <a:picLocks noChangeAspect="1"/>
          </p:cNvPicPr>
          <p:nvPr/>
        </p:nvPicPr>
        <p:blipFill>
          <a:blip r:embed="rId2"/>
          <a:stretch>
            <a:fillRect/>
          </a:stretch>
        </p:blipFill>
        <p:spPr>
          <a:xfrm>
            <a:off x="1270048" y="2309370"/>
            <a:ext cx="6536591" cy="4282594"/>
          </a:xfrm>
          <a:prstGeom prst="rect">
            <a:avLst/>
          </a:prstGeom>
        </p:spPr>
      </p:pic>
    </p:spTree>
    <p:extLst>
      <p:ext uri="{BB962C8B-B14F-4D97-AF65-F5344CB8AC3E}">
        <p14:creationId xmlns:p14="http://schemas.microsoft.com/office/powerpoint/2010/main" val="3229768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normAutofit fontScale="92500" lnSpcReduction="10000"/>
          </a:bodyPr>
          <a:lstStyle/>
          <a:p>
            <a:r>
              <a:rPr lang="en-GB" dirty="0"/>
              <a:t>What can we say about the time to the most recent common ancestor from which any pair of the MPhil students from the class of 2017-18 share inherited DNA?  </a:t>
            </a:r>
          </a:p>
          <a:p>
            <a:pPr lvl="1"/>
            <a:r>
              <a:rPr lang="en-GB" dirty="0"/>
              <a:t>What theory would you use to estimate this time, and what parameters are required?  Suggest some values for these parameters.  </a:t>
            </a:r>
          </a:p>
          <a:p>
            <a:pPr lvl="1"/>
            <a:r>
              <a:rPr lang="en-GB" dirty="0"/>
              <a:t>What additional factors might modify this estimate? Estimate how they would affect it and by how much. </a:t>
            </a:r>
          </a:p>
          <a:p>
            <a:pPr lvl="1"/>
            <a:r>
              <a:rPr lang="en-GB" dirty="0"/>
              <a:t> Can you come up with an estimate and range?</a:t>
            </a:r>
            <a:r>
              <a:rPr lang="en-GB" dirty="0">
                <a:effectLst/>
              </a:rPr>
              <a:t> </a:t>
            </a:r>
            <a:endParaRPr lang="en-US" dirty="0"/>
          </a:p>
        </p:txBody>
      </p:sp>
    </p:spTree>
    <p:extLst>
      <p:ext uri="{BB962C8B-B14F-4D97-AF65-F5344CB8AC3E}">
        <p14:creationId xmlns:p14="http://schemas.microsoft.com/office/powerpoint/2010/main" val="1251421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24378-8345-BD49-A93C-0721603C7E1B}"/>
              </a:ext>
            </a:extLst>
          </p:cNvPr>
          <p:cNvSpPr>
            <a:spLocks noGrp="1"/>
          </p:cNvSpPr>
          <p:nvPr>
            <p:ph type="title"/>
          </p:nvPr>
        </p:nvSpPr>
        <p:spPr/>
        <p:txBody>
          <a:bodyPr/>
          <a:lstStyle/>
          <a:p>
            <a:r>
              <a:rPr lang="en-GB" dirty="0"/>
              <a:t>Effective population size</a:t>
            </a:r>
            <a:endParaRPr lang="en-US" dirty="0"/>
          </a:p>
        </p:txBody>
      </p:sp>
      <p:sp>
        <p:nvSpPr>
          <p:cNvPr id="3" name="Content Placeholder 2">
            <a:extLst>
              <a:ext uri="{FF2B5EF4-FFF2-40B4-BE49-F238E27FC236}">
                <a16:creationId xmlns:a16="http://schemas.microsoft.com/office/drawing/2014/main" id="{DEA41A88-1E03-FF40-81AD-1F8073EBE499}"/>
              </a:ext>
            </a:extLst>
          </p:cNvPr>
          <p:cNvSpPr>
            <a:spLocks noGrp="1"/>
          </p:cNvSpPr>
          <p:nvPr>
            <p:ph idx="1"/>
          </p:nvPr>
        </p:nvSpPr>
        <p:spPr>
          <a:xfrm>
            <a:off x="457200" y="1600200"/>
            <a:ext cx="8229600" cy="5257800"/>
          </a:xfrm>
        </p:spPr>
        <p:txBody>
          <a:bodyPr>
            <a:normAutofit fontScale="85000" lnSpcReduction="20000"/>
          </a:bodyPr>
          <a:lstStyle/>
          <a:p>
            <a:r>
              <a:rPr lang="en-GB" dirty="0"/>
              <a:t>Lots of mystique/angst about this</a:t>
            </a:r>
          </a:p>
          <a:p>
            <a:pPr lvl="1"/>
            <a:r>
              <a:rPr lang="en-GB" dirty="0"/>
              <a:t>Our definition is arguably at the core of the concept</a:t>
            </a:r>
          </a:p>
          <a:p>
            <a:pPr lvl="2"/>
            <a:r>
              <a:rPr lang="en-GB" dirty="0"/>
              <a:t> the reciprocal of the probability of sharing a parent in the previous generation </a:t>
            </a:r>
          </a:p>
          <a:p>
            <a:pPr lvl="2"/>
            <a:r>
              <a:rPr lang="en-GB" dirty="0"/>
              <a:t>= 1 / coalescence rate</a:t>
            </a:r>
          </a:p>
          <a:p>
            <a:r>
              <a:rPr lang="en-GB" dirty="0"/>
              <a:t>Why this is different from census population size:</a:t>
            </a:r>
          </a:p>
          <a:p>
            <a:pPr lvl="1"/>
            <a:r>
              <a:rPr lang="en-GB" dirty="0"/>
              <a:t>Many consequences occur over large numbers (often order of N</a:t>
            </a:r>
            <a:r>
              <a:rPr lang="en-GB" baseline="-25000" dirty="0"/>
              <a:t>e</a:t>
            </a:r>
            <a:r>
              <a:rPr lang="en-GB" dirty="0"/>
              <a:t> generations) – long term averaging </a:t>
            </a:r>
          </a:p>
          <a:p>
            <a:pPr lvl="1"/>
            <a:r>
              <a:rPr lang="en-GB" dirty="0"/>
              <a:t>Structure generates non-random patterns of coalescence, and non-independence between generations</a:t>
            </a:r>
          </a:p>
          <a:p>
            <a:pPr lvl="1"/>
            <a:r>
              <a:rPr lang="en-GB" dirty="0"/>
              <a:t>Maybe only a small percentage of individuals breed</a:t>
            </a:r>
          </a:p>
          <a:p>
            <a:pPr lvl="1"/>
            <a:r>
              <a:rPr lang="en-GB" dirty="0"/>
              <a:t>Selection favours some individuals over others</a:t>
            </a:r>
          </a:p>
          <a:p>
            <a:r>
              <a:rPr lang="en-GB" dirty="0"/>
              <a:t>But is always something of this form that we get at by population genetic analysis</a:t>
            </a:r>
            <a:endParaRPr lang="en-US" dirty="0"/>
          </a:p>
        </p:txBody>
      </p:sp>
    </p:spTree>
    <p:extLst>
      <p:ext uri="{BB962C8B-B14F-4D97-AF65-F5344CB8AC3E}">
        <p14:creationId xmlns:p14="http://schemas.microsoft.com/office/powerpoint/2010/main" val="2587273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recombination?</a:t>
            </a:r>
          </a:p>
        </p:txBody>
      </p:sp>
      <p:sp>
        <p:nvSpPr>
          <p:cNvPr id="3" name="Content Placeholder 2"/>
          <p:cNvSpPr>
            <a:spLocks noGrp="1"/>
          </p:cNvSpPr>
          <p:nvPr>
            <p:ph idx="1"/>
          </p:nvPr>
        </p:nvSpPr>
        <p:spPr>
          <a:xfrm>
            <a:off x="457200" y="1600200"/>
            <a:ext cx="8229600" cy="4998942"/>
          </a:xfrm>
        </p:spPr>
        <p:txBody>
          <a:bodyPr>
            <a:normAutofit fontScale="92500" lnSpcReduction="20000"/>
          </a:bodyPr>
          <a:lstStyle/>
          <a:p>
            <a:r>
              <a:rPr lang="en-US" dirty="0"/>
              <a:t>If points on the genome are very close, e.g. adjacent, they share the same tree</a:t>
            </a:r>
          </a:p>
          <a:p>
            <a:endParaRPr lang="en-US" dirty="0"/>
          </a:p>
          <a:p>
            <a:r>
              <a:rPr lang="en-US" dirty="0"/>
              <a:t>If points are very far, their trees are sampled from the coalescent independently</a:t>
            </a:r>
          </a:p>
          <a:p>
            <a:endParaRPr lang="en-US" dirty="0"/>
          </a:p>
          <a:p>
            <a:r>
              <a:rPr lang="en-US" dirty="0"/>
              <a:t>What happens in between?</a:t>
            </a:r>
          </a:p>
          <a:p>
            <a:endParaRPr lang="en-US" dirty="0"/>
          </a:p>
          <a:p>
            <a:r>
              <a:rPr lang="en-US" dirty="0"/>
              <a:t>A recombination in the ancestor of a modern sequence made it out of two separate sequences, one contributing to the left and one to the right</a:t>
            </a:r>
          </a:p>
        </p:txBody>
      </p:sp>
    </p:spTree>
    <p:extLst>
      <p:ext uri="{BB962C8B-B14F-4D97-AF65-F5344CB8AC3E}">
        <p14:creationId xmlns:p14="http://schemas.microsoft.com/office/powerpoint/2010/main" val="2738480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171450" y="182880"/>
            <a:ext cx="8583930" cy="1085850"/>
          </a:xfrm>
          <a:ln/>
        </p:spPr>
        <p:txBody>
          <a:bodyPr>
            <a:normAutofit fontScale="90000"/>
          </a:bodyPr>
          <a:lstStyle/>
          <a:p>
            <a:r>
              <a:rPr lang="en-US" sz="4500" dirty="0"/>
              <a:t>Segments of fixed TMRCA are</a:t>
            </a:r>
            <a:br>
              <a:rPr lang="en-US" sz="4500" dirty="0"/>
            </a:br>
            <a:r>
              <a:rPr lang="en-US" sz="4500" dirty="0"/>
              <a:t>separated by recombination </a:t>
            </a:r>
          </a:p>
        </p:txBody>
      </p:sp>
      <p:sp>
        <p:nvSpPr>
          <p:cNvPr id="22530" name="Line 2"/>
          <p:cNvSpPr>
            <a:spLocks noChangeShapeType="1"/>
          </p:cNvSpPr>
          <p:nvPr/>
        </p:nvSpPr>
        <p:spPr bwMode="auto">
          <a:xfrm>
            <a:off x="8835390" y="1725930"/>
            <a:ext cx="0" cy="3383280"/>
          </a:xfrm>
          <a:prstGeom prst="line">
            <a:avLst/>
          </a:prstGeom>
          <a:noFill/>
          <a:ln w="63500">
            <a:solidFill>
              <a:schemeClr val="tx1"/>
            </a:solidFill>
            <a:round/>
            <a:headEnd type="stealth" w="med" len="med"/>
            <a:tailEnd/>
          </a:ln>
          <a:extLst>
            <a:ext uri="{909E8E84-426E-40dd-AFC4-6F175D3DCCD1}">
              <a14:hiddenFill xmlns="" xmlns:a14="http://schemas.microsoft.com/office/drawing/2010/main">
                <a:noFill/>
              </a14:hiddenFill>
            </a:ext>
          </a:extLst>
        </p:spPr>
        <p:txBody>
          <a:bodyPr lIns="82296" tIns="41148" rIns="82296" bIns="41148"/>
          <a:lstStyle/>
          <a:p>
            <a:endParaRPr lang="en-US"/>
          </a:p>
        </p:txBody>
      </p:sp>
      <p:sp>
        <p:nvSpPr>
          <p:cNvPr id="22531" name="Rectangle 3"/>
          <p:cNvSpPr>
            <a:spLocks/>
          </p:cNvSpPr>
          <p:nvPr/>
        </p:nvSpPr>
        <p:spPr bwMode="auto">
          <a:xfrm>
            <a:off x="7940993" y="1540997"/>
            <a:ext cx="39754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ea typeface="ＭＳ Ｐゴシック" charset="0"/>
                <a:cs typeface="Gill Sans" charset="0"/>
              </a:rPr>
              <a:t>Past</a:t>
            </a:r>
          </a:p>
        </p:txBody>
      </p:sp>
      <p:sp>
        <p:nvSpPr>
          <p:cNvPr id="22532" name="Line 4"/>
          <p:cNvSpPr>
            <a:spLocks noChangeShapeType="1"/>
          </p:cNvSpPr>
          <p:nvPr/>
        </p:nvSpPr>
        <p:spPr bwMode="auto">
          <a:xfrm>
            <a:off x="592932" y="5057775"/>
            <a:ext cx="7590948" cy="0"/>
          </a:xfrm>
          <a:prstGeom prst="line">
            <a:avLst/>
          </a:prstGeom>
          <a:noFill/>
          <a:ln w="88900">
            <a:solidFill>
              <a:srgbClr val="0080FF"/>
            </a:solidFill>
            <a:round/>
            <a:headEnd/>
            <a:tailEnd/>
          </a:ln>
          <a:extLst>
            <a:ext uri="{909E8E84-426E-40dd-AFC4-6F175D3DCCD1}">
              <a14:hiddenFill xmlns="" xmlns:a14="http://schemas.microsoft.com/office/drawing/2010/main">
                <a:noFill/>
              </a14:hiddenFill>
            </a:ext>
          </a:extLst>
        </p:spPr>
        <p:txBody>
          <a:bodyPr lIns="82296" tIns="41148" rIns="82296" bIns="41148"/>
          <a:lstStyle/>
          <a:p>
            <a:endParaRPr lang="en-US"/>
          </a:p>
        </p:txBody>
      </p:sp>
      <p:sp>
        <p:nvSpPr>
          <p:cNvPr id="22533" name="Line 5"/>
          <p:cNvSpPr>
            <a:spLocks noChangeShapeType="1"/>
          </p:cNvSpPr>
          <p:nvPr/>
        </p:nvSpPr>
        <p:spPr bwMode="auto">
          <a:xfrm>
            <a:off x="901542" y="5720715"/>
            <a:ext cx="7590948" cy="0"/>
          </a:xfrm>
          <a:prstGeom prst="line">
            <a:avLst/>
          </a:prstGeom>
          <a:noFill/>
          <a:ln w="88900">
            <a:solidFill>
              <a:srgbClr val="0080FF"/>
            </a:solidFill>
            <a:round/>
            <a:headEnd/>
            <a:tailEnd/>
          </a:ln>
          <a:extLst>
            <a:ext uri="{909E8E84-426E-40dd-AFC4-6F175D3DCCD1}">
              <a14:hiddenFill xmlns="" xmlns:a14="http://schemas.microsoft.com/office/drawing/2010/main">
                <a:noFill/>
              </a14:hiddenFill>
            </a:ext>
          </a:extLst>
        </p:spPr>
        <p:txBody>
          <a:bodyPr lIns="82296" tIns="41148" rIns="82296" bIns="41148"/>
          <a:lstStyle/>
          <a:p>
            <a:endParaRPr lang="en-US"/>
          </a:p>
        </p:txBody>
      </p:sp>
      <p:grpSp>
        <p:nvGrpSpPr>
          <p:cNvPr id="22534" name="Group 6"/>
          <p:cNvGrpSpPr>
            <a:grpSpLocks/>
          </p:cNvGrpSpPr>
          <p:nvPr/>
        </p:nvGrpSpPr>
        <p:grpSpPr bwMode="auto">
          <a:xfrm>
            <a:off x="605790" y="1920240"/>
            <a:ext cx="7578090" cy="3840480"/>
            <a:chOff x="0" y="0"/>
            <a:chExt cx="5304" cy="2688"/>
          </a:xfrm>
        </p:grpSpPr>
        <p:sp>
          <p:nvSpPr>
            <p:cNvPr id="22535" name="Line 7"/>
            <p:cNvSpPr>
              <a:spLocks noChangeShapeType="1"/>
            </p:cNvSpPr>
            <p:nvPr/>
          </p:nvSpPr>
          <p:spPr bwMode="auto">
            <a:xfrm>
              <a:off x="0" y="1624"/>
              <a:ext cx="920" cy="0"/>
            </a:xfrm>
            <a:prstGeom prst="line">
              <a:avLst/>
            </a:prstGeom>
            <a:noFill/>
            <a:ln w="38100">
              <a:solidFill>
                <a:srgbClr val="008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536" name="Line 8"/>
            <p:cNvSpPr>
              <a:spLocks noChangeShapeType="1"/>
            </p:cNvSpPr>
            <p:nvPr/>
          </p:nvSpPr>
          <p:spPr bwMode="auto">
            <a:xfrm>
              <a:off x="928" y="1344"/>
              <a:ext cx="744" cy="0"/>
            </a:xfrm>
            <a:prstGeom prst="line">
              <a:avLst/>
            </a:prstGeom>
            <a:noFill/>
            <a:ln w="38100">
              <a:solidFill>
                <a:srgbClr val="008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537" name="Line 9"/>
            <p:cNvSpPr>
              <a:spLocks noChangeShapeType="1"/>
            </p:cNvSpPr>
            <p:nvPr/>
          </p:nvSpPr>
          <p:spPr bwMode="auto">
            <a:xfrm>
              <a:off x="1680" y="1832"/>
              <a:ext cx="2176" cy="0"/>
            </a:xfrm>
            <a:prstGeom prst="line">
              <a:avLst/>
            </a:prstGeom>
            <a:noFill/>
            <a:ln w="38100">
              <a:solidFill>
                <a:srgbClr val="008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538" name="Line 10"/>
            <p:cNvSpPr>
              <a:spLocks noChangeShapeType="1"/>
            </p:cNvSpPr>
            <p:nvPr/>
          </p:nvSpPr>
          <p:spPr bwMode="auto">
            <a:xfrm>
              <a:off x="3864" y="0"/>
              <a:ext cx="640" cy="0"/>
            </a:xfrm>
            <a:prstGeom prst="line">
              <a:avLst/>
            </a:prstGeom>
            <a:noFill/>
            <a:ln w="38100">
              <a:solidFill>
                <a:srgbClr val="008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539" name="Line 11"/>
            <p:cNvSpPr>
              <a:spLocks noChangeShapeType="1"/>
            </p:cNvSpPr>
            <p:nvPr/>
          </p:nvSpPr>
          <p:spPr bwMode="auto">
            <a:xfrm>
              <a:off x="4512" y="1176"/>
              <a:ext cx="792" cy="0"/>
            </a:xfrm>
            <a:prstGeom prst="line">
              <a:avLst/>
            </a:prstGeom>
            <a:noFill/>
            <a:ln w="38100">
              <a:solidFill>
                <a:srgbClr val="008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540" name="AutoShape 12"/>
            <p:cNvSpPr>
              <a:spLocks/>
            </p:cNvSpPr>
            <p:nvPr/>
          </p:nvSpPr>
          <p:spPr bwMode="auto">
            <a:xfrm>
              <a:off x="24" y="1632"/>
              <a:ext cx="216" cy="1040"/>
            </a:xfrm>
            <a:custGeom>
              <a:avLst/>
              <a:gdLst/>
              <a:ahLst/>
              <a:cxnLst/>
              <a:rect l="0" t="0" r="r" b="b"/>
              <a:pathLst>
                <a:path w="21600" h="21600">
                  <a:moveTo>
                    <a:pt x="0" y="11963"/>
                  </a:moveTo>
                  <a:lnTo>
                    <a:pt x="8000" y="0"/>
                  </a:lnTo>
                  <a:lnTo>
                    <a:pt x="21600" y="21600"/>
                  </a:lnTo>
                </a:path>
              </a:pathLst>
            </a:cu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22541" name="AutoShape 13"/>
            <p:cNvSpPr>
              <a:spLocks/>
            </p:cNvSpPr>
            <p:nvPr/>
          </p:nvSpPr>
          <p:spPr bwMode="auto">
            <a:xfrm>
              <a:off x="792" y="1632"/>
              <a:ext cx="216" cy="1040"/>
            </a:xfrm>
            <a:custGeom>
              <a:avLst/>
              <a:gdLst/>
              <a:ahLst/>
              <a:cxnLst/>
              <a:rect l="0" t="0" r="r" b="b"/>
              <a:pathLst>
                <a:path w="21600" h="21600">
                  <a:moveTo>
                    <a:pt x="0" y="11963"/>
                  </a:moveTo>
                  <a:lnTo>
                    <a:pt x="8000" y="0"/>
                  </a:lnTo>
                  <a:lnTo>
                    <a:pt x="21600" y="21600"/>
                  </a:lnTo>
                </a:path>
              </a:pathLst>
            </a:cu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22542" name="AutoShape 14"/>
            <p:cNvSpPr>
              <a:spLocks/>
            </p:cNvSpPr>
            <p:nvPr/>
          </p:nvSpPr>
          <p:spPr bwMode="auto">
            <a:xfrm>
              <a:off x="1216" y="1352"/>
              <a:ext cx="216" cy="1320"/>
            </a:xfrm>
            <a:custGeom>
              <a:avLst/>
              <a:gdLst/>
              <a:ahLst/>
              <a:cxnLst/>
              <a:rect l="0" t="0" r="r" b="b"/>
              <a:pathLst>
                <a:path w="21600" h="21600">
                  <a:moveTo>
                    <a:pt x="0" y="14007"/>
                  </a:moveTo>
                  <a:lnTo>
                    <a:pt x="8800" y="0"/>
                  </a:lnTo>
                  <a:lnTo>
                    <a:pt x="21600" y="21600"/>
                  </a:lnTo>
                </a:path>
              </a:pathLst>
            </a:cu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22543" name="AutoShape 15"/>
            <p:cNvSpPr>
              <a:spLocks/>
            </p:cNvSpPr>
            <p:nvPr/>
          </p:nvSpPr>
          <p:spPr bwMode="auto">
            <a:xfrm>
              <a:off x="1704" y="1840"/>
              <a:ext cx="216" cy="832"/>
            </a:xfrm>
            <a:custGeom>
              <a:avLst/>
              <a:gdLst/>
              <a:ahLst/>
              <a:cxnLst/>
              <a:rect l="0" t="0" r="r" b="b"/>
              <a:pathLst>
                <a:path w="21600" h="21600">
                  <a:moveTo>
                    <a:pt x="0" y="9554"/>
                  </a:moveTo>
                  <a:lnTo>
                    <a:pt x="8000" y="0"/>
                  </a:lnTo>
                  <a:lnTo>
                    <a:pt x="21600" y="21600"/>
                  </a:lnTo>
                </a:path>
              </a:pathLst>
            </a:cu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22544" name="AutoShape 16"/>
            <p:cNvSpPr>
              <a:spLocks/>
            </p:cNvSpPr>
            <p:nvPr/>
          </p:nvSpPr>
          <p:spPr bwMode="auto">
            <a:xfrm>
              <a:off x="3688" y="1840"/>
              <a:ext cx="216" cy="832"/>
            </a:xfrm>
            <a:custGeom>
              <a:avLst/>
              <a:gdLst/>
              <a:ahLst/>
              <a:cxnLst/>
              <a:rect l="0" t="0" r="r" b="b"/>
              <a:pathLst>
                <a:path w="21600" h="21600">
                  <a:moveTo>
                    <a:pt x="0" y="9554"/>
                  </a:moveTo>
                  <a:lnTo>
                    <a:pt x="8000" y="0"/>
                  </a:lnTo>
                  <a:lnTo>
                    <a:pt x="21600" y="21600"/>
                  </a:lnTo>
                </a:path>
              </a:pathLst>
            </a:cu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22545" name="AutoShape 17"/>
            <p:cNvSpPr>
              <a:spLocks/>
            </p:cNvSpPr>
            <p:nvPr/>
          </p:nvSpPr>
          <p:spPr bwMode="auto">
            <a:xfrm>
              <a:off x="4136" y="8"/>
              <a:ext cx="216" cy="2664"/>
            </a:xfrm>
            <a:custGeom>
              <a:avLst/>
              <a:gdLst/>
              <a:ahLst/>
              <a:cxnLst/>
              <a:rect l="0" t="0" r="r" b="b"/>
              <a:pathLst>
                <a:path w="21600" h="21600">
                  <a:moveTo>
                    <a:pt x="0" y="17838"/>
                  </a:moveTo>
                  <a:lnTo>
                    <a:pt x="9600" y="0"/>
                  </a:lnTo>
                  <a:lnTo>
                    <a:pt x="21600" y="21600"/>
                  </a:lnTo>
                </a:path>
              </a:pathLst>
            </a:cu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22546" name="AutoShape 18"/>
            <p:cNvSpPr>
              <a:spLocks/>
            </p:cNvSpPr>
            <p:nvPr/>
          </p:nvSpPr>
          <p:spPr bwMode="auto">
            <a:xfrm>
              <a:off x="4680" y="1184"/>
              <a:ext cx="216" cy="1488"/>
            </a:xfrm>
            <a:custGeom>
              <a:avLst/>
              <a:gdLst/>
              <a:ahLst/>
              <a:cxnLst/>
              <a:rect l="0" t="0" r="r" b="b"/>
              <a:pathLst>
                <a:path w="21600" h="21600">
                  <a:moveTo>
                    <a:pt x="0" y="14865"/>
                  </a:moveTo>
                  <a:lnTo>
                    <a:pt x="8800" y="0"/>
                  </a:lnTo>
                  <a:lnTo>
                    <a:pt x="21600" y="21600"/>
                  </a:lnTo>
                </a:path>
              </a:pathLst>
            </a:cu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p>
              <a:endParaRPr lang="en-US"/>
            </a:p>
          </p:txBody>
        </p:sp>
        <p:sp>
          <p:nvSpPr>
            <p:cNvPr id="22547" name="Line 19"/>
            <p:cNvSpPr>
              <a:spLocks noChangeShapeType="1"/>
            </p:cNvSpPr>
            <p:nvPr/>
          </p:nvSpPr>
          <p:spPr bwMode="auto">
            <a:xfrm>
              <a:off x="16" y="2200"/>
              <a:ext cx="224" cy="48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548" name="Line 20"/>
            <p:cNvSpPr>
              <a:spLocks noChangeShapeType="1"/>
            </p:cNvSpPr>
            <p:nvPr/>
          </p:nvSpPr>
          <p:spPr bwMode="auto">
            <a:xfrm>
              <a:off x="784" y="2208"/>
              <a:ext cx="224" cy="48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549" name="Line 21"/>
            <p:cNvSpPr>
              <a:spLocks noChangeShapeType="1"/>
            </p:cNvSpPr>
            <p:nvPr/>
          </p:nvSpPr>
          <p:spPr bwMode="auto">
            <a:xfrm>
              <a:off x="1208" y="2208"/>
              <a:ext cx="224" cy="48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550" name="Line 22"/>
            <p:cNvSpPr>
              <a:spLocks noChangeShapeType="1"/>
            </p:cNvSpPr>
            <p:nvPr/>
          </p:nvSpPr>
          <p:spPr bwMode="auto">
            <a:xfrm>
              <a:off x="1696" y="2200"/>
              <a:ext cx="224" cy="48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551" name="Line 23"/>
            <p:cNvSpPr>
              <a:spLocks noChangeShapeType="1"/>
            </p:cNvSpPr>
            <p:nvPr/>
          </p:nvSpPr>
          <p:spPr bwMode="auto">
            <a:xfrm>
              <a:off x="3688" y="2208"/>
              <a:ext cx="224" cy="48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552" name="Line 24"/>
            <p:cNvSpPr>
              <a:spLocks noChangeShapeType="1"/>
            </p:cNvSpPr>
            <p:nvPr/>
          </p:nvSpPr>
          <p:spPr bwMode="auto">
            <a:xfrm>
              <a:off x="4128" y="2200"/>
              <a:ext cx="224" cy="48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553" name="Line 25"/>
            <p:cNvSpPr>
              <a:spLocks noChangeShapeType="1"/>
            </p:cNvSpPr>
            <p:nvPr/>
          </p:nvSpPr>
          <p:spPr bwMode="auto">
            <a:xfrm>
              <a:off x="4680" y="2200"/>
              <a:ext cx="224" cy="48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554" name="Line 26"/>
            <p:cNvSpPr>
              <a:spLocks noChangeShapeType="1"/>
            </p:cNvSpPr>
            <p:nvPr/>
          </p:nvSpPr>
          <p:spPr bwMode="auto">
            <a:xfrm>
              <a:off x="928" y="1344"/>
              <a:ext cx="0" cy="288"/>
            </a:xfrm>
            <a:prstGeom prst="line">
              <a:avLst/>
            </a:prstGeom>
            <a:noFill/>
            <a:ln w="1270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555" name="Line 27"/>
            <p:cNvSpPr>
              <a:spLocks noChangeShapeType="1"/>
            </p:cNvSpPr>
            <p:nvPr/>
          </p:nvSpPr>
          <p:spPr bwMode="auto">
            <a:xfrm>
              <a:off x="1664" y="1344"/>
              <a:ext cx="0" cy="488"/>
            </a:xfrm>
            <a:prstGeom prst="line">
              <a:avLst/>
            </a:prstGeom>
            <a:noFill/>
            <a:ln w="1270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556" name="Line 28"/>
            <p:cNvSpPr>
              <a:spLocks noChangeShapeType="1"/>
            </p:cNvSpPr>
            <p:nvPr/>
          </p:nvSpPr>
          <p:spPr bwMode="auto">
            <a:xfrm>
              <a:off x="3864" y="8"/>
              <a:ext cx="0" cy="1824"/>
            </a:xfrm>
            <a:prstGeom prst="line">
              <a:avLst/>
            </a:prstGeom>
            <a:noFill/>
            <a:ln w="1270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557" name="Line 29"/>
            <p:cNvSpPr>
              <a:spLocks noChangeShapeType="1"/>
            </p:cNvSpPr>
            <p:nvPr/>
          </p:nvSpPr>
          <p:spPr bwMode="auto">
            <a:xfrm>
              <a:off x="4496" y="0"/>
              <a:ext cx="0" cy="1176"/>
            </a:xfrm>
            <a:prstGeom prst="line">
              <a:avLst/>
            </a:prstGeom>
            <a:noFill/>
            <a:ln w="1270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22558" name="Group 30"/>
          <p:cNvGrpSpPr>
            <a:grpSpLocks/>
          </p:cNvGrpSpPr>
          <p:nvPr/>
        </p:nvGrpSpPr>
        <p:grpSpPr bwMode="auto">
          <a:xfrm>
            <a:off x="1348740" y="5006340"/>
            <a:ext cx="6560820" cy="777240"/>
            <a:chOff x="0" y="0"/>
            <a:chExt cx="4592" cy="544"/>
          </a:xfrm>
        </p:grpSpPr>
        <p:sp>
          <p:nvSpPr>
            <p:cNvPr id="22559" name="Oval 31"/>
            <p:cNvSpPr>
              <a:spLocks/>
            </p:cNvSpPr>
            <p:nvPr/>
          </p:nvSpPr>
          <p:spPr bwMode="auto">
            <a:xfrm>
              <a:off x="0" y="0"/>
              <a:ext cx="80" cy="80"/>
            </a:xfrm>
            <a:prstGeom prst="ellipse">
              <a:avLst/>
            </a:prstGeom>
            <a:solidFill>
              <a:schemeClr val="accent1"/>
            </a:solidFill>
            <a:ln w="38100">
              <a:solidFill>
                <a:srgbClr val="FF0000"/>
              </a:solidFill>
              <a:round/>
              <a:headEnd/>
              <a:tailEnd/>
            </a:ln>
          </p:spPr>
          <p:txBody>
            <a:bodyPr lIns="0" tIns="0" rIns="0" bIns="0"/>
            <a:lstStyle/>
            <a:p>
              <a:endParaRPr lang="en-US"/>
            </a:p>
          </p:txBody>
        </p:sp>
        <p:sp>
          <p:nvSpPr>
            <p:cNvPr id="22560" name="Oval 32"/>
            <p:cNvSpPr>
              <a:spLocks/>
            </p:cNvSpPr>
            <p:nvPr/>
          </p:nvSpPr>
          <p:spPr bwMode="auto">
            <a:xfrm>
              <a:off x="624" y="464"/>
              <a:ext cx="80" cy="80"/>
            </a:xfrm>
            <a:prstGeom prst="ellipse">
              <a:avLst/>
            </a:prstGeom>
            <a:solidFill>
              <a:schemeClr val="accent1"/>
            </a:solidFill>
            <a:ln w="38100">
              <a:solidFill>
                <a:srgbClr val="FF0000"/>
              </a:solidFill>
              <a:round/>
              <a:headEnd/>
              <a:tailEnd/>
            </a:ln>
          </p:spPr>
          <p:txBody>
            <a:bodyPr lIns="0" tIns="0" rIns="0" bIns="0"/>
            <a:lstStyle/>
            <a:p>
              <a:endParaRPr lang="en-US"/>
            </a:p>
          </p:txBody>
        </p:sp>
        <p:sp>
          <p:nvSpPr>
            <p:cNvPr id="22561" name="Oval 33"/>
            <p:cNvSpPr>
              <a:spLocks/>
            </p:cNvSpPr>
            <p:nvPr/>
          </p:nvSpPr>
          <p:spPr bwMode="auto">
            <a:xfrm>
              <a:off x="960" y="0"/>
              <a:ext cx="80" cy="80"/>
            </a:xfrm>
            <a:prstGeom prst="ellipse">
              <a:avLst/>
            </a:prstGeom>
            <a:solidFill>
              <a:schemeClr val="accent1"/>
            </a:solidFill>
            <a:ln w="38100">
              <a:solidFill>
                <a:srgbClr val="FF0000"/>
              </a:solidFill>
              <a:round/>
              <a:headEnd/>
              <a:tailEnd/>
            </a:ln>
          </p:spPr>
          <p:txBody>
            <a:bodyPr lIns="0" tIns="0" rIns="0" bIns="0"/>
            <a:lstStyle/>
            <a:p>
              <a:endParaRPr lang="en-US"/>
            </a:p>
          </p:txBody>
        </p:sp>
        <p:sp>
          <p:nvSpPr>
            <p:cNvPr id="22562" name="Oval 34"/>
            <p:cNvSpPr>
              <a:spLocks/>
            </p:cNvSpPr>
            <p:nvPr/>
          </p:nvSpPr>
          <p:spPr bwMode="auto">
            <a:xfrm>
              <a:off x="1672" y="0"/>
              <a:ext cx="80" cy="80"/>
            </a:xfrm>
            <a:prstGeom prst="ellipse">
              <a:avLst/>
            </a:prstGeom>
            <a:solidFill>
              <a:schemeClr val="accent1"/>
            </a:solidFill>
            <a:ln w="38100">
              <a:solidFill>
                <a:srgbClr val="FF0000"/>
              </a:solidFill>
              <a:round/>
              <a:headEnd/>
              <a:tailEnd/>
            </a:ln>
          </p:spPr>
          <p:txBody>
            <a:bodyPr lIns="0" tIns="0" rIns="0" bIns="0"/>
            <a:lstStyle/>
            <a:p>
              <a:endParaRPr lang="en-US"/>
            </a:p>
          </p:txBody>
        </p:sp>
        <p:sp>
          <p:nvSpPr>
            <p:cNvPr id="22563" name="Oval 35"/>
            <p:cNvSpPr>
              <a:spLocks/>
            </p:cNvSpPr>
            <p:nvPr/>
          </p:nvSpPr>
          <p:spPr bwMode="auto">
            <a:xfrm>
              <a:off x="3536" y="464"/>
              <a:ext cx="80" cy="80"/>
            </a:xfrm>
            <a:prstGeom prst="ellipse">
              <a:avLst/>
            </a:prstGeom>
            <a:solidFill>
              <a:schemeClr val="accent1"/>
            </a:solidFill>
            <a:ln w="38100">
              <a:solidFill>
                <a:srgbClr val="FF0000"/>
              </a:solidFill>
              <a:round/>
              <a:headEnd/>
              <a:tailEnd/>
            </a:ln>
          </p:spPr>
          <p:txBody>
            <a:bodyPr lIns="0" tIns="0" rIns="0" bIns="0"/>
            <a:lstStyle/>
            <a:p>
              <a:endParaRPr lang="en-US"/>
            </a:p>
          </p:txBody>
        </p:sp>
        <p:sp>
          <p:nvSpPr>
            <p:cNvPr id="22564" name="Oval 36"/>
            <p:cNvSpPr>
              <a:spLocks/>
            </p:cNvSpPr>
            <p:nvPr/>
          </p:nvSpPr>
          <p:spPr bwMode="auto">
            <a:xfrm>
              <a:off x="3832" y="0"/>
              <a:ext cx="80" cy="80"/>
            </a:xfrm>
            <a:prstGeom prst="ellipse">
              <a:avLst/>
            </a:prstGeom>
            <a:solidFill>
              <a:schemeClr val="accent1"/>
            </a:solidFill>
            <a:ln w="38100">
              <a:solidFill>
                <a:srgbClr val="FF0000"/>
              </a:solidFill>
              <a:round/>
              <a:headEnd/>
              <a:tailEnd/>
            </a:ln>
          </p:spPr>
          <p:txBody>
            <a:bodyPr lIns="0" tIns="0" rIns="0" bIns="0"/>
            <a:lstStyle/>
            <a:p>
              <a:endParaRPr lang="en-US"/>
            </a:p>
          </p:txBody>
        </p:sp>
        <p:sp>
          <p:nvSpPr>
            <p:cNvPr id="22565" name="Oval 37"/>
            <p:cNvSpPr>
              <a:spLocks/>
            </p:cNvSpPr>
            <p:nvPr/>
          </p:nvSpPr>
          <p:spPr bwMode="auto">
            <a:xfrm>
              <a:off x="3640" y="0"/>
              <a:ext cx="80" cy="80"/>
            </a:xfrm>
            <a:prstGeom prst="ellipse">
              <a:avLst/>
            </a:prstGeom>
            <a:solidFill>
              <a:schemeClr val="accent1"/>
            </a:solidFill>
            <a:ln w="38100">
              <a:solidFill>
                <a:srgbClr val="FF0000"/>
              </a:solidFill>
              <a:round/>
              <a:headEnd/>
              <a:tailEnd/>
            </a:ln>
          </p:spPr>
          <p:txBody>
            <a:bodyPr lIns="0" tIns="0" rIns="0" bIns="0"/>
            <a:lstStyle/>
            <a:p>
              <a:endParaRPr lang="en-US"/>
            </a:p>
          </p:txBody>
        </p:sp>
        <p:sp>
          <p:nvSpPr>
            <p:cNvPr id="22566" name="Oval 38"/>
            <p:cNvSpPr>
              <a:spLocks/>
            </p:cNvSpPr>
            <p:nvPr/>
          </p:nvSpPr>
          <p:spPr bwMode="auto">
            <a:xfrm>
              <a:off x="4512" y="464"/>
              <a:ext cx="80" cy="80"/>
            </a:xfrm>
            <a:prstGeom prst="ellipse">
              <a:avLst/>
            </a:prstGeom>
            <a:solidFill>
              <a:schemeClr val="accent1"/>
            </a:solidFill>
            <a:ln w="38100">
              <a:solidFill>
                <a:srgbClr val="FF0000"/>
              </a:solidFill>
              <a:round/>
              <a:headEnd/>
              <a:tailEnd/>
            </a:ln>
          </p:spPr>
          <p:txBody>
            <a:bodyPr lIns="0" tIns="0" rIns="0" bIns="0"/>
            <a:lstStyle/>
            <a:p>
              <a:endParaRPr lang="en-US"/>
            </a:p>
          </p:txBody>
        </p:sp>
      </p:grpSp>
      <p:grpSp>
        <p:nvGrpSpPr>
          <p:cNvPr id="22567" name="Group 39"/>
          <p:cNvGrpSpPr>
            <a:grpSpLocks/>
          </p:cNvGrpSpPr>
          <p:nvPr/>
        </p:nvGrpSpPr>
        <p:grpSpPr bwMode="auto">
          <a:xfrm>
            <a:off x="2157413" y="5246370"/>
            <a:ext cx="4094798" cy="1327309"/>
            <a:chOff x="40" y="0"/>
            <a:chExt cx="2865" cy="929"/>
          </a:xfrm>
        </p:grpSpPr>
        <p:sp>
          <p:nvSpPr>
            <p:cNvPr id="22568" name="Rectangle 40"/>
            <p:cNvSpPr>
              <a:spLocks/>
            </p:cNvSpPr>
            <p:nvPr/>
          </p:nvSpPr>
          <p:spPr bwMode="auto">
            <a:xfrm>
              <a:off x="40" y="735"/>
              <a:ext cx="678"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dirty="0">
                  <a:solidFill>
                    <a:schemeClr val="tx1"/>
                  </a:solidFill>
                  <a:ea typeface="ＭＳ Ｐゴシック" charset="0"/>
                  <a:cs typeface="Gill Sans" charset="0"/>
                </a:rPr>
                <a:t>Mutations</a:t>
              </a:r>
            </a:p>
          </p:txBody>
        </p:sp>
        <p:sp>
          <p:nvSpPr>
            <p:cNvPr id="22569" name="Line 41"/>
            <p:cNvSpPr>
              <a:spLocks noChangeShapeType="1"/>
            </p:cNvSpPr>
            <p:nvPr/>
          </p:nvSpPr>
          <p:spPr bwMode="auto">
            <a:xfrm>
              <a:off x="145" y="424"/>
              <a:ext cx="136" cy="256"/>
            </a:xfrm>
            <a:prstGeom prst="line">
              <a:avLst/>
            </a:prstGeom>
            <a:noFill/>
            <a:ln w="38100">
              <a:solidFill>
                <a:schemeClr val="tx1"/>
              </a:solidFill>
              <a:prstDash val="sysDot"/>
              <a:round/>
              <a:headEnd type="stealth" w="med" len="med"/>
              <a:tailEnd/>
            </a:ln>
            <a:extLst>
              <a:ext uri="{909E8E84-426E-40dd-AFC4-6F175D3DCCD1}">
                <a14:hiddenFill xmlns="" xmlns:a14="http://schemas.microsoft.com/office/drawing/2010/main">
                  <a:noFill/>
                </a14:hiddenFill>
              </a:ext>
            </a:extLst>
          </p:spPr>
          <p:txBody>
            <a:bodyPr/>
            <a:lstStyle/>
            <a:p>
              <a:endParaRPr lang="en-US"/>
            </a:p>
          </p:txBody>
        </p:sp>
        <p:sp>
          <p:nvSpPr>
            <p:cNvPr id="22570" name="Line 42"/>
            <p:cNvSpPr>
              <a:spLocks noChangeShapeType="1"/>
            </p:cNvSpPr>
            <p:nvPr/>
          </p:nvSpPr>
          <p:spPr bwMode="auto">
            <a:xfrm>
              <a:off x="481" y="0"/>
              <a:ext cx="8" cy="680"/>
            </a:xfrm>
            <a:prstGeom prst="line">
              <a:avLst/>
            </a:prstGeom>
            <a:noFill/>
            <a:ln w="38100">
              <a:solidFill>
                <a:schemeClr val="tx1"/>
              </a:solidFill>
              <a:prstDash val="sysDot"/>
              <a:round/>
              <a:headEnd type="stealth" w="med" len="med"/>
              <a:tailEnd/>
            </a:ln>
            <a:extLst>
              <a:ext uri="{909E8E84-426E-40dd-AFC4-6F175D3DCCD1}">
                <a14:hiddenFill xmlns="" xmlns:a14="http://schemas.microsoft.com/office/drawing/2010/main">
                  <a:noFill/>
                </a14:hiddenFill>
              </a:ext>
            </a:extLst>
          </p:spPr>
          <p:txBody>
            <a:bodyPr/>
            <a:lstStyle/>
            <a:p>
              <a:endParaRPr lang="en-US"/>
            </a:p>
          </p:txBody>
        </p:sp>
        <p:sp>
          <p:nvSpPr>
            <p:cNvPr id="22571" name="Line 43"/>
            <p:cNvSpPr>
              <a:spLocks noChangeShapeType="1"/>
            </p:cNvSpPr>
            <p:nvPr/>
          </p:nvSpPr>
          <p:spPr bwMode="auto">
            <a:xfrm flipH="1">
              <a:off x="929" y="456"/>
              <a:ext cx="1976" cy="239"/>
            </a:xfrm>
            <a:prstGeom prst="line">
              <a:avLst/>
            </a:prstGeom>
            <a:noFill/>
            <a:ln w="38100">
              <a:solidFill>
                <a:schemeClr val="tx1"/>
              </a:solidFill>
              <a:prstDash val="sysDot"/>
              <a:round/>
              <a:headEnd type="stealth" w="med" len="med"/>
              <a:tailEnd/>
            </a:ln>
            <a:extLst>
              <a:ext uri="{909E8E84-426E-40dd-AFC4-6F175D3DCCD1}">
                <a14:hiddenFill xmlns="" xmlns:a14="http://schemas.microsoft.com/office/drawing/2010/main">
                  <a:noFill/>
                </a14:hiddenFill>
              </a:ext>
            </a:extLst>
          </p:spPr>
          <p:txBody>
            <a:bodyPr/>
            <a:lstStyle/>
            <a:p>
              <a:endParaRPr lang="en-US"/>
            </a:p>
          </p:txBody>
        </p:sp>
      </p:grpSp>
      <p:sp>
        <p:nvSpPr>
          <p:cNvPr id="22574" name="Line 46"/>
          <p:cNvSpPr>
            <a:spLocks noChangeShapeType="1"/>
          </p:cNvSpPr>
          <p:nvPr/>
        </p:nvSpPr>
        <p:spPr bwMode="auto">
          <a:xfrm rot="10800000">
            <a:off x="4458972" y="2857787"/>
            <a:ext cx="1656077" cy="552228"/>
          </a:xfrm>
          <a:prstGeom prst="line">
            <a:avLst/>
          </a:prstGeom>
          <a:noFill/>
          <a:ln w="38100">
            <a:solidFill>
              <a:schemeClr val="tx1"/>
            </a:solidFill>
            <a:prstDash val="sysDot"/>
            <a:round/>
            <a:headEnd type="stealth" w="med" len="med"/>
            <a:tailEnd/>
          </a:ln>
          <a:extLst>
            <a:ext uri="{909E8E84-426E-40dd-AFC4-6F175D3DCCD1}">
              <a14:hiddenFill xmlns="" xmlns:a14="http://schemas.microsoft.com/office/drawing/2010/main">
                <a:noFill/>
              </a14:hiddenFill>
            </a:ext>
          </a:extLst>
        </p:spPr>
        <p:txBody>
          <a:bodyPr lIns="82296" tIns="41148" rIns="82296" bIns="41148"/>
          <a:lstStyle/>
          <a:p>
            <a:endParaRPr lang="en-US"/>
          </a:p>
        </p:txBody>
      </p:sp>
      <p:sp>
        <p:nvSpPr>
          <p:cNvPr id="48" name="Rectangle 40"/>
          <p:cNvSpPr>
            <a:spLocks/>
          </p:cNvSpPr>
          <p:nvPr/>
        </p:nvSpPr>
        <p:spPr bwMode="auto">
          <a:xfrm>
            <a:off x="2226175" y="2413256"/>
            <a:ext cx="3077803"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r>
              <a:rPr lang="en-US" dirty="0">
                <a:solidFill>
                  <a:schemeClr val="tx1"/>
                </a:solidFill>
                <a:ea typeface="ＭＳ Ｐゴシック" charset="0"/>
                <a:cs typeface="Gill Sans" charset="0"/>
              </a:rPr>
              <a:t>Recombination in some ancestor</a:t>
            </a:r>
          </a:p>
        </p:txBody>
      </p:sp>
    </p:spTree>
    <p:extLst>
      <p:ext uri="{BB962C8B-B14F-4D97-AF65-F5344CB8AC3E}">
        <p14:creationId xmlns:p14="http://schemas.microsoft.com/office/powerpoint/2010/main" val="2108866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BF28F-156D-434F-9A83-A882253C37D0}"/>
              </a:ext>
            </a:extLst>
          </p:cNvPr>
          <p:cNvSpPr>
            <a:spLocks noGrp="1"/>
          </p:cNvSpPr>
          <p:nvPr>
            <p:ph type="title"/>
          </p:nvPr>
        </p:nvSpPr>
        <p:spPr/>
        <p:txBody>
          <a:bodyPr>
            <a:normAutofit fontScale="90000"/>
          </a:bodyPr>
          <a:lstStyle/>
          <a:p>
            <a:r>
              <a:rPr lang="en-GB" dirty="0"/>
              <a:t>Recombination changes the tree as you move along the sequence</a:t>
            </a:r>
            <a:endParaRPr lang="en-US" dirty="0"/>
          </a:p>
        </p:txBody>
      </p:sp>
      <p:pic>
        <p:nvPicPr>
          <p:cNvPr id="4" name="Content Placeholder 3" descr="Figure 1.png">
            <a:extLst>
              <a:ext uri="{FF2B5EF4-FFF2-40B4-BE49-F238E27FC236}">
                <a16:creationId xmlns:a16="http://schemas.microsoft.com/office/drawing/2014/main" id="{A4D96DCF-FBB0-8147-B631-C619D1A5BF7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251" r="14402" b="79829"/>
          <a:stretch/>
        </p:blipFill>
        <p:spPr bwMode="auto">
          <a:xfrm>
            <a:off x="137682" y="1742303"/>
            <a:ext cx="8868636" cy="3274540"/>
          </a:xfrm>
          <a:prstGeom prst="rect">
            <a:avLst/>
          </a:prstGeom>
          <a:noFill/>
          <a:ln w="9525">
            <a:noFill/>
            <a:miter lim="800000"/>
            <a:headEnd/>
            <a:tailEnd/>
          </a:ln>
          <a:effectLst/>
        </p:spPr>
      </p:pic>
      <p:sp>
        <p:nvSpPr>
          <p:cNvPr id="5" name="TextBox 4">
            <a:extLst>
              <a:ext uri="{FF2B5EF4-FFF2-40B4-BE49-F238E27FC236}">
                <a16:creationId xmlns:a16="http://schemas.microsoft.com/office/drawing/2014/main" id="{BB2AAEA0-2E86-4D45-ABC8-E2C86CE0BBAA}"/>
              </a:ext>
            </a:extLst>
          </p:cNvPr>
          <p:cNvSpPr txBox="1"/>
          <p:nvPr/>
        </p:nvSpPr>
        <p:spPr>
          <a:xfrm>
            <a:off x="574877" y="5016843"/>
            <a:ext cx="8344944" cy="1384995"/>
          </a:xfrm>
          <a:prstGeom prst="rect">
            <a:avLst/>
          </a:prstGeom>
          <a:noFill/>
        </p:spPr>
        <p:txBody>
          <a:bodyPr wrap="square" rtlCol="0">
            <a:spAutoFit/>
          </a:bodyPr>
          <a:lstStyle/>
          <a:p>
            <a:r>
              <a:rPr lang="en-GB" sz="2800" dirty="0">
                <a:solidFill>
                  <a:srgbClr val="FF0000"/>
                </a:solidFill>
              </a:rPr>
              <a:t>Typically recombination rate is comparable to or larger than the mutation rate: both ~10</a:t>
            </a:r>
            <a:r>
              <a:rPr lang="en-GB" sz="2800" baseline="30000" dirty="0">
                <a:solidFill>
                  <a:srgbClr val="FF0000"/>
                </a:solidFill>
              </a:rPr>
              <a:t>-8</a:t>
            </a:r>
            <a:r>
              <a:rPr lang="en-GB" sz="2800" dirty="0">
                <a:solidFill>
                  <a:srgbClr val="FF0000"/>
                </a:solidFill>
              </a:rPr>
              <a:t> /</a:t>
            </a:r>
            <a:r>
              <a:rPr lang="en-GB" sz="2800" dirty="0" err="1">
                <a:solidFill>
                  <a:srgbClr val="FF0000"/>
                </a:solidFill>
              </a:rPr>
              <a:t>bp</a:t>
            </a:r>
            <a:r>
              <a:rPr lang="en-GB" sz="2800" dirty="0">
                <a:solidFill>
                  <a:srgbClr val="FF0000"/>
                </a:solidFill>
              </a:rPr>
              <a:t> /gen in human</a:t>
            </a:r>
          </a:p>
          <a:p>
            <a:r>
              <a:rPr lang="en-GB" sz="2800" b="1" dirty="0">
                <a:solidFill>
                  <a:srgbClr val="FF0000"/>
                </a:solidFill>
              </a:rPr>
              <a:t>So “gene tree” varies every site in mixing populations</a:t>
            </a:r>
          </a:p>
        </p:txBody>
      </p:sp>
    </p:spTree>
    <p:extLst>
      <p:ext uri="{BB962C8B-B14F-4D97-AF65-F5344CB8AC3E}">
        <p14:creationId xmlns:p14="http://schemas.microsoft.com/office/powerpoint/2010/main" val="1678856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304800" y="381000"/>
            <a:ext cx="8534400" cy="1143000"/>
          </a:xfrm>
        </p:spPr>
        <p:txBody>
          <a:bodyPr>
            <a:normAutofit fontScale="90000"/>
          </a:bodyPr>
          <a:lstStyle/>
          <a:p>
            <a:r>
              <a:rPr lang="en-US" dirty="0"/>
              <a:t>Ancestral Recombination Graph (ARG)</a:t>
            </a:r>
          </a:p>
        </p:txBody>
      </p:sp>
      <p:sp>
        <p:nvSpPr>
          <p:cNvPr id="152579" name="Rectangle 3"/>
          <p:cNvSpPr>
            <a:spLocks noGrp="1" noChangeArrowheads="1"/>
          </p:cNvSpPr>
          <p:nvPr>
            <p:ph type="body" idx="1"/>
          </p:nvPr>
        </p:nvSpPr>
        <p:spPr>
          <a:xfrm>
            <a:off x="457200" y="2147888"/>
            <a:ext cx="8458200" cy="2362200"/>
          </a:xfrm>
        </p:spPr>
        <p:txBody>
          <a:bodyPr/>
          <a:lstStyle/>
          <a:p>
            <a:pPr>
              <a:lnSpc>
                <a:spcPct val="90000"/>
              </a:lnSpc>
            </a:pPr>
            <a:r>
              <a:rPr lang="en-US" sz="2800"/>
              <a:t>The </a:t>
            </a:r>
            <a:r>
              <a:rPr lang="en-US" sz="2800" i="1"/>
              <a:t>Ancestral Recombination Graph</a:t>
            </a:r>
            <a:r>
              <a:rPr lang="en-US" sz="2800"/>
              <a:t> describes the way that individual sequences in a population are related</a:t>
            </a:r>
          </a:p>
          <a:p>
            <a:pPr lvl="1">
              <a:lnSpc>
                <a:spcPct val="90000"/>
              </a:lnSpc>
            </a:pPr>
            <a:r>
              <a:rPr lang="en-US" sz="2400"/>
              <a:t>At a locus, sequences are related by a tree</a:t>
            </a:r>
          </a:p>
          <a:p>
            <a:pPr lvl="1">
              <a:lnSpc>
                <a:spcPct val="90000"/>
              </a:lnSpc>
            </a:pPr>
            <a:r>
              <a:rPr lang="en-US" sz="2400"/>
              <a:t>Ancestral recombinations change the tree as you move along the chromosome</a:t>
            </a:r>
          </a:p>
        </p:txBody>
      </p:sp>
      <p:sp>
        <p:nvSpPr>
          <p:cNvPr id="152580" name="Text Box 4"/>
          <p:cNvSpPr txBox="1">
            <a:spLocks noChangeArrowheads="1"/>
          </p:cNvSpPr>
          <p:nvPr/>
        </p:nvSpPr>
        <p:spPr bwMode="auto">
          <a:xfrm>
            <a:off x="327025" y="4738688"/>
            <a:ext cx="1966913" cy="1190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800">
                <a:latin typeface="Courier" charset="0"/>
              </a:rPr>
              <a:t>a ..C..G..A..</a:t>
            </a:r>
          </a:p>
          <a:p>
            <a:pPr eaLnBrk="1" hangingPunct="1"/>
            <a:r>
              <a:rPr lang="en-US" sz="1800">
                <a:latin typeface="Courier" charset="0"/>
              </a:rPr>
              <a:t>b ..T..G..C..</a:t>
            </a:r>
          </a:p>
          <a:p>
            <a:pPr eaLnBrk="1" hangingPunct="1"/>
            <a:r>
              <a:rPr lang="en-US" sz="1800">
                <a:latin typeface="Courier" charset="0"/>
              </a:rPr>
              <a:t>c ..T..A..A..</a:t>
            </a:r>
          </a:p>
          <a:p>
            <a:pPr eaLnBrk="1" hangingPunct="1"/>
            <a:r>
              <a:rPr lang="en-US" sz="1800">
                <a:latin typeface="Courier" charset="0"/>
              </a:rPr>
              <a:t>d ..T..A..C..</a:t>
            </a:r>
          </a:p>
        </p:txBody>
      </p:sp>
      <p:sp>
        <p:nvSpPr>
          <p:cNvPr id="152581" name="Text Box 5"/>
          <p:cNvSpPr txBox="1">
            <a:spLocks noChangeArrowheads="1"/>
          </p:cNvSpPr>
          <p:nvPr/>
        </p:nvSpPr>
        <p:spPr bwMode="auto">
          <a:xfrm>
            <a:off x="2438400" y="4738688"/>
            <a:ext cx="869950" cy="1190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800">
                <a:latin typeface="Courier" charset="0"/>
              </a:rPr>
              <a:t>0 0 0</a:t>
            </a:r>
          </a:p>
          <a:p>
            <a:pPr eaLnBrk="1" hangingPunct="1"/>
            <a:r>
              <a:rPr lang="en-US" sz="1800">
                <a:latin typeface="Courier" charset="0"/>
              </a:rPr>
              <a:t>1 0 1</a:t>
            </a:r>
          </a:p>
          <a:p>
            <a:pPr eaLnBrk="1" hangingPunct="1"/>
            <a:r>
              <a:rPr lang="en-US" sz="1800">
                <a:latin typeface="Courier" charset="0"/>
              </a:rPr>
              <a:t>1 1 0</a:t>
            </a:r>
          </a:p>
          <a:p>
            <a:pPr eaLnBrk="1" hangingPunct="1"/>
            <a:r>
              <a:rPr lang="en-US" sz="1800">
                <a:latin typeface="Courier" charset="0"/>
              </a:rPr>
              <a:t>1 1 1</a:t>
            </a:r>
          </a:p>
        </p:txBody>
      </p:sp>
      <p:grpSp>
        <p:nvGrpSpPr>
          <p:cNvPr id="152582" name="Group 6"/>
          <p:cNvGrpSpPr>
            <a:grpSpLocks/>
          </p:cNvGrpSpPr>
          <p:nvPr/>
        </p:nvGrpSpPr>
        <p:grpSpPr bwMode="auto">
          <a:xfrm>
            <a:off x="3429000" y="4662488"/>
            <a:ext cx="1693863" cy="1509712"/>
            <a:chOff x="2496" y="2592"/>
            <a:chExt cx="1067" cy="951"/>
          </a:xfrm>
        </p:grpSpPr>
        <p:sp>
          <p:nvSpPr>
            <p:cNvPr id="152583" name="Line 7"/>
            <p:cNvSpPr>
              <a:spLocks noChangeShapeType="1"/>
            </p:cNvSpPr>
            <p:nvPr/>
          </p:nvSpPr>
          <p:spPr bwMode="auto">
            <a:xfrm>
              <a:off x="2838" y="2592"/>
              <a:ext cx="0" cy="14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584" name="Line 8"/>
            <p:cNvSpPr>
              <a:spLocks noChangeShapeType="1"/>
            </p:cNvSpPr>
            <p:nvPr/>
          </p:nvSpPr>
          <p:spPr bwMode="auto">
            <a:xfrm>
              <a:off x="2550" y="2736"/>
              <a:ext cx="57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585" name="Line 9"/>
            <p:cNvSpPr>
              <a:spLocks noChangeShapeType="1"/>
            </p:cNvSpPr>
            <p:nvPr/>
          </p:nvSpPr>
          <p:spPr bwMode="auto">
            <a:xfrm>
              <a:off x="2550" y="2736"/>
              <a:ext cx="0" cy="5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586" name="Line 10"/>
            <p:cNvSpPr>
              <a:spLocks noChangeShapeType="1"/>
            </p:cNvSpPr>
            <p:nvPr/>
          </p:nvSpPr>
          <p:spPr bwMode="auto">
            <a:xfrm>
              <a:off x="3126" y="2736"/>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587" name="Line 11"/>
            <p:cNvSpPr>
              <a:spLocks noChangeShapeType="1"/>
            </p:cNvSpPr>
            <p:nvPr/>
          </p:nvSpPr>
          <p:spPr bwMode="auto">
            <a:xfrm>
              <a:off x="2934" y="2928"/>
              <a:ext cx="38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588" name="Line 12"/>
            <p:cNvSpPr>
              <a:spLocks noChangeShapeType="1"/>
            </p:cNvSpPr>
            <p:nvPr/>
          </p:nvSpPr>
          <p:spPr bwMode="auto">
            <a:xfrm>
              <a:off x="2934" y="2928"/>
              <a:ext cx="0" cy="3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589" name="Line 13"/>
            <p:cNvSpPr>
              <a:spLocks noChangeShapeType="1"/>
            </p:cNvSpPr>
            <p:nvPr/>
          </p:nvSpPr>
          <p:spPr bwMode="auto">
            <a:xfrm>
              <a:off x="3318" y="2928"/>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590" name="Line 14"/>
            <p:cNvSpPr>
              <a:spLocks noChangeShapeType="1"/>
            </p:cNvSpPr>
            <p:nvPr/>
          </p:nvSpPr>
          <p:spPr bwMode="auto">
            <a:xfrm>
              <a:off x="3174" y="3120"/>
              <a:ext cx="28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591" name="Line 15"/>
            <p:cNvSpPr>
              <a:spLocks noChangeShapeType="1"/>
            </p:cNvSpPr>
            <p:nvPr/>
          </p:nvSpPr>
          <p:spPr bwMode="auto">
            <a:xfrm>
              <a:off x="3174" y="3120"/>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592" name="Line 16"/>
            <p:cNvSpPr>
              <a:spLocks noChangeShapeType="1"/>
            </p:cNvSpPr>
            <p:nvPr/>
          </p:nvSpPr>
          <p:spPr bwMode="auto">
            <a:xfrm>
              <a:off x="3462" y="3120"/>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593" name="Oval 17"/>
            <p:cNvSpPr>
              <a:spLocks noChangeArrowheads="1"/>
            </p:cNvSpPr>
            <p:nvPr/>
          </p:nvSpPr>
          <p:spPr bwMode="auto">
            <a:xfrm>
              <a:off x="3078" y="2784"/>
              <a:ext cx="96" cy="96"/>
            </a:xfrm>
            <a:prstGeom prst="ellipse">
              <a:avLst/>
            </a:prstGeom>
            <a:solidFill>
              <a:srgbClr val="FF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594" name="Text Box 18"/>
            <p:cNvSpPr txBox="1">
              <a:spLocks noChangeArrowheads="1"/>
            </p:cNvSpPr>
            <p:nvPr/>
          </p:nvSpPr>
          <p:spPr bwMode="auto">
            <a:xfrm>
              <a:off x="2496" y="3312"/>
              <a:ext cx="1067"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800">
                  <a:latin typeface="Courier" charset="0"/>
                </a:rPr>
                <a:t>a   b  c  d</a:t>
              </a:r>
            </a:p>
          </p:txBody>
        </p:sp>
      </p:grpSp>
      <p:grpSp>
        <p:nvGrpSpPr>
          <p:cNvPr id="152595" name="Group 19"/>
          <p:cNvGrpSpPr>
            <a:grpSpLocks/>
          </p:cNvGrpSpPr>
          <p:nvPr/>
        </p:nvGrpSpPr>
        <p:grpSpPr bwMode="auto">
          <a:xfrm>
            <a:off x="5248275" y="4662488"/>
            <a:ext cx="1693863" cy="1509712"/>
            <a:chOff x="3306" y="2592"/>
            <a:chExt cx="1067" cy="951"/>
          </a:xfrm>
        </p:grpSpPr>
        <p:sp>
          <p:nvSpPr>
            <p:cNvPr id="152596" name="Line 20"/>
            <p:cNvSpPr>
              <a:spLocks noChangeShapeType="1"/>
            </p:cNvSpPr>
            <p:nvPr/>
          </p:nvSpPr>
          <p:spPr bwMode="auto">
            <a:xfrm>
              <a:off x="3744" y="2592"/>
              <a:ext cx="0" cy="14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597" name="Line 21"/>
            <p:cNvSpPr>
              <a:spLocks noChangeShapeType="1"/>
            </p:cNvSpPr>
            <p:nvPr/>
          </p:nvSpPr>
          <p:spPr bwMode="auto">
            <a:xfrm>
              <a:off x="3504" y="2736"/>
              <a:ext cx="5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598" name="Line 22"/>
            <p:cNvSpPr>
              <a:spLocks noChangeShapeType="1"/>
            </p:cNvSpPr>
            <p:nvPr/>
          </p:nvSpPr>
          <p:spPr bwMode="auto">
            <a:xfrm>
              <a:off x="3360" y="2880"/>
              <a:ext cx="0" cy="43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599" name="Line 23"/>
            <p:cNvSpPr>
              <a:spLocks noChangeShapeType="1"/>
            </p:cNvSpPr>
            <p:nvPr/>
          </p:nvSpPr>
          <p:spPr bwMode="auto">
            <a:xfrm>
              <a:off x="4032" y="2736"/>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00" name="Line 24"/>
            <p:cNvSpPr>
              <a:spLocks noChangeShapeType="1"/>
            </p:cNvSpPr>
            <p:nvPr/>
          </p:nvSpPr>
          <p:spPr bwMode="auto">
            <a:xfrm>
              <a:off x="3744" y="2928"/>
              <a:ext cx="5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01" name="Line 25"/>
            <p:cNvSpPr>
              <a:spLocks noChangeShapeType="1"/>
            </p:cNvSpPr>
            <p:nvPr/>
          </p:nvSpPr>
          <p:spPr bwMode="auto">
            <a:xfrm>
              <a:off x="3744" y="2928"/>
              <a:ext cx="0" cy="3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02" name="Line 26"/>
            <p:cNvSpPr>
              <a:spLocks noChangeShapeType="1"/>
            </p:cNvSpPr>
            <p:nvPr/>
          </p:nvSpPr>
          <p:spPr bwMode="auto">
            <a:xfrm>
              <a:off x="3600" y="2880"/>
              <a:ext cx="0" cy="24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03" name="Line 27"/>
            <p:cNvSpPr>
              <a:spLocks noChangeShapeType="1"/>
            </p:cNvSpPr>
            <p:nvPr/>
          </p:nvSpPr>
          <p:spPr bwMode="auto">
            <a:xfrm>
              <a:off x="3600" y="3120"/>
              <a:ext cx="38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04" name="Line 28"/>
            <p:cNvSpPr>
              <a:spLocks noChangeShapeType="1"/>
            </p:cNvSpPr>
            <p:nvPr/>
          </p:nvSpPr>
          <p:spPr bwMode="auto">
            <a:xfrm>
              <a:off x="3984" y="3120"/>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05" name="Line 29"/>
            <p:cNvSpPr>
              <a:spLocks noChangeShapeType="1"/>
            </p:cNvSpPr>
            <p:nvPr/>
          </p:nvSpPr>
          <p:spPr bwMode="auto">
            <a:xfrm>
              <a:off x="4272" y="2928"/>
              <a:ext cx="0" cy="3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06" name="Oval 30"/>
            <p:cNvSpPr>
              <a:spLocks noChangeArrowheads="1"/>
            </p:cNvSpPr>
            <p:nvPr/>
          </p:nvSpPr>
          <p:spPr bwMode="auto">
            <a:xfrm>
              <a:off x="3984" y="2784"/>
              <a:ext cx="96" cy="96"/>
            </a:xfrm>
            <a:prstGeom prst="ellipse">
              <a:avLst/>
            </a:prstGeom>
            <a:solidFill>
              <a:srgbClr val="FF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07" name="Text Box 31"/>
            <p:cNvSpPr txBox="1">
              <a:spLocks noChangeArrowheads="1"/>
            </p:cNvSpPr>
            <p:nvPr/>
          </p:nvSpPr>
          <p:spPr bwMode="auto">
            <a:xfrm>
              <a:off x="3306" y="3312"/>
              <a:ext cx="1067"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800">
                  <a:latin typeface="Courier" charset="0"/>
                </a:rPr>
                <a:t>a   b  c  d</a:t>
              </a:r>
            </a:p>
          </p:txBody>
        </p:sp>
        <p:sp>
          <p:nvSpPr>
            <p:cNvPr id="152608" name="Line 32"/>
            <p:cNvSpPr>
              <a:spLocks noChangeShapeType="1"/>
            </p:cNvSpPr>
            <p:nvPr/>
          </p:nvSpPr>
          <p:spPr bwMode="auto">
            <a:xfrm>
              <a:off x="3360" y="2880"/>
              <a:ext cx="24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09" name="Line 33"/>
            <p:cNvSpPr>
              <a:spLocks noChangeShapeType="1"/>
            </p:cNvSpPr>
            <p:nvPr/>
          </p:nvSpPr>
          <p:spPr bwMode="auto">
            <a:xfrm>
              <a:off x="3504" y="2736"/>
              <a:ext cx="0" cy="14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52610" name="Group 34"/>
          <p:cNvGrpSpPr>
            <a:grpSpLocks/>
          </p:cNvGrpSpPr>
          <p:nvPr/>
        </p:nvGrpSpPr>
        <p:grpSpPr bwMode="auto">
          <a:xfrm>
            <a:off x="3429000" y="4662488"/>
            <a:ext cx="1693863" cy="1509712"/>
            <a:chOff x="2160" y="2592"/>
            <a:chExt cx="1067" cy="951"/>
          </a:xfrm>
        </p:grpSpPr>
        <p:grpSp>
          <p:nvGrpSpPr>
            <p:cNvPr id="152611" name="Group 35"/>
            <p:cNvGrpSpPr>
              <a:grpSpLocks/>
            </p:cNvGrpSpPr>
            <p:nvPr/>
          </p:nvGrpSpPr>
          <p:grpSpPr bwMode="auto">
            <a:xfrm>
              <a:off x="2160" y="2592"/>
              <a:ext cx="1067" cy="951"/>
              <a:chOff x="2160" y="2592"/>
              <a:chExt cx="1067" cy="951"/>
            </a:xfrm>
          </p:grpSpPr>
          <p:sp>
            <p:nvSpPr>
              <p:cNvPr id="152612" name="Line 36"/>
              <p:cNvSpPr>
                <a:spLocks noChangeShapeType="1"/>
              </p:cNvSpPr>
              <p:nvPr/>
            </p:nvSpPr>
            <p:spPr bwMode="auto">
              <a:xfrm>
                <a:off x="2502" y="2592"/>
                <a:ext cx="0" cy="14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13" name="Line 37"/>
              <p:cNvSpPr>
                <a:spLocks noChangeShapeType="1"/>
              </p:cNvSpPr>
              <p:nvPr/>
            </p:nvSpPr>
            <p:spPr bwMode="auto">
              <a:xfrm>
                <a:off x="2214" y="2736"/>
                <a:ext cx="57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14" name="Line 38"/>
              <p:cNvSpPr>
                <a:spLocks noChangeShapeType="1"/>
              </p:cNvSpPr>
              <p:nvPr/>
            </p:nvSpPr>
            <p:spPr bwMode="auto">
              <a:xfrm>
                <a:off x="2214" y="2736"/>
                <a:ext cx="0" cy="5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15" name="Line 39"/>
              <p:cNvSpPr>
                <a:spLocks noChangeShapeType="1"/>
              </p:cNvSpPr>
              <p:nvPr/>
            </p:nvSpPr>
            <p:spPr bwMode="auto">
              <a:xfrm>
                <a:off x="2790" y="2736"/>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16" name="Line 40"/>
              <p:cNvSpPr>
                <a:spLocks noChangeShapeType="1"/>
              </p:cNvSpPr>
              <p:nvPr/>
            </p:nvSpPr>
            <p:spPr bwMode="auto">
              <a:xfrm>
                <a:off x="2598" y="2928"/>
                <a:ext cx="38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17" name="Line 41"/>
              <p:cNvSpPr>
                <a:spLocks noChangeShapeType="1"/>
              </p:cNvSpPr>
              <p:nvPr/>
            </p:nvSpPr>
            <p:spPr bwMode="auto">
              <a:xfrm>
                <a:off x="2598" y="2928"/>
                <a:ext cx="0" cy="3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18" name="Line 42"/>
              <p:cNvSpPr>
                <a:spLocks noChangeShapeType="1"/>
              </p:cNvSpPr>
              <p:nvPr/>
            </p:nvSpPr>
            <p:spPr bwMode="auto">
              <a:xfrm>
                <a:off x="2982" y="2928"/>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19" name="Line 43"/>
              <p:cNvSpPr>
                <a:spLocks noChangeShapeType="1"/>
              </p:cNvSpPr>
              <p:nvPr/>
            </p:nvSpPr>
            <p:spPr bwMode="auto">
              <a:xfrm>
                <a:off x="2838" y="3120"/>
                <a:ext cx="28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20" name="Line 44"/>
              <p:cNvSpPr>
                <a:spLocks noChangeShapeType="1"/>
              </p:cNvSpPr>
              <p:nvPr/>
            </p:nvSpPr>
            <p:spPr bwMode="auto">
              <a:xfrm>
                <a:off x="2838" y="3120"/>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21" name="Line 45"/>
              <p:cNvSpPr>
                <a:spLocks noChangeShapeType="1"/>
              </p:cNvSpPr>
              <p:nvPr/>
            </p:nvSpPr>
            <p:spPr bwMode="auto">
              <a:xfrm>
                <a:off x="3126" y="3120"/>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22" name="Text Box 46"/>
              <p:cNvSpPr txBox="1">
                <a:spLocks noChangeArrowheads="1"/>
              </p:cNvSpPr>
              <p:nvPr/>
            </p:nvSpPr>
            <p:spPr bwMode="auto">
              <a:xfrm>
                <a:off x="2160" y="3312"/>
                <a:ext cx="1067"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800">
                    <a:latin typeface="Courier" charset="0"/>
                  </a:rPr>
                  <a:t>a   b  c  d</a:t>
                </a:r>
              </a:p>
            </p:txBody>
          </p:sp>
          <p:sp>
            <p:nvSpPr>
              <p:cNvPr id="152623" name="Oval 47"/>
              <p:cNvSpPr>
                <a:spLocks noChangeArrowheads="1"/>
              </p:cNvSpPr>
              <p:nvPr/>
            </p:nvSpPr>
            <p:spPr bwMode="auto">
              <a:xfrm>
                <a:off x="2934" y="2976"/>
                <a:ext cx="96" cy="96"/>
              </a:xfrm>
              <a:prstGeom prst="ellipse">
                <a:avLst/>
              </a:prstGeom>
              <a:solidFill>
                <a:srgbClr val="FF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52624" name="Oval 48"/>
            <p:cNvSpPr>
              <a:spLocks noChangeArrowheads="1"/>
            </p:cNvSpPr>
            <p:nvPr/>
          </p:nvSpPr>
          <p:spPr bwMode="auto">
            <a:xfrm>
              <a:off x="2736" y="2784"/>
              <a:ext cx="96" cy="96"/>
            </a:xfrm>
            <a:prstGeom prst="ellipse">
              <a:avLst/>
            </a:prstGeom>
            <a:solidFill>
              <a:srgbClr val="FF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52625" name="Group 49"/>
          <p:cNvGrpSpPr>
            <a:grpSpLocks/>
          </p:cNvGrpSpPr>
          <p:nvPr/>
        </p:nvGrpSpPr>
        <p:grpSpPr bwMode="auto">
          <a:xfrm>
            <a:off x="7162800" y="4419600"/>
            <a:ext cx="1693863" cy="2057400"/>
            <a:chOff x="4512" y="2439"/>
            <a:chExt cx="1067" cy="1296"/>
          </a:xfrm>
        </p:grpSpPr>
        <p:sp>
          <p:nvSpPr>
            <p:cNvPr id="152626" name="Text Box 50"/>
            <p:cNvSpPr txBox="1">
              <a:spLocks noChangeArrowheads="1"/>
            </p:cNvSpPr>
            <p:nvPr/>
          </p:nvSpPr>
          <p:spPr bwMode="auto">
            <a:xfrm>
              <a:off x="5142" y="2563"/>
              <a:ext cx="187"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600">
                  <a:latin typeface="Arial" charset="0"/>
                </a:rPr>
                <a:t>1</a:t>
              </a:r>
              <a:endParaRPr lang="en-US" sz="1800">
                <a:latin typeface="Arial" charset="0"/>
              </a:endParaRPr>
            </a:p>
          </p:txBody>
        </p:sp>
        <p:sp>
          <p:nvSpPr>
            <p:cNvPr id="152627" name="Line 51"/>
            <p:cNvSpPr>
              <a:spLocks noChangeShapeType="1"/>
            </p:cNvSpPr>
            <p:nvPr/>
          </p:nvSpPr>
          <p:spPr bwMode="auto">
            <a:xfrm>
              <a:off x="4950" y="2439"/>
              <a:ext cx="0" cy="14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28" name="Line 52"/>
            <p:cNvSpPr>
              <a:spLocks noChangeShapeType="1"/>
            </p:cNvSpPr>
            <p:nvPr/>
          </p:nvSpPr>
          <p:spPr bwMode="auto">
            <a:xfrm>
              <a:off x="4710" y="2583"/>
              <a:ext cx="43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29" name="Line 53"/>
            <p:cNvSpPr>
              <a:spLocks noChangeShapeType="1"/>
            </p:cNvSpPr>
            <p:nvPr/>
          </p:nvSpPr>
          <p:spPr bwMode="auto">
            <a:xfrm>
              <a:off x="4566" y="2823"/>
              <a:ext cx="0" cy="48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30" name="Line 54"/>
            <p:cNvSpPr>
              <a:spLocks noChangeShapeType="1"/>
            </p:cNvSpPr>
            <p:nvPr/>
          </p:nvSpPr>
          <p:spPr bwMode="auto">
            <a:xfrm>
              <a:off x="5142" y="2583"/>
              <a:ext cx="0" cy="34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31" name="Line 55"/>
            <p:cNvSpPr>
              <a:spLocks noChangeShapeType="1"/>
            </p:cNvSpPr>
            <p:nvPr/>
          </p:nvSpPr>
          <p:spPr bwMode="auto">
            <a:xfrm>
              <a:off x="4950" y="2928"/>
              <a:ext cx="38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32" name="Line 56"/>
            <p:cNvSpPr>
              <a:spLocks noChangeShapeType="1"/>
            </p:cNvSpPr>
            <p:nvPr/>
          </p:nvSpPr>
          <p:spPr bwMode="auto">
            <a:xfrm>
              <a:off x="4950" y="2928"/>
              <a:ext cx="0" cy="3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33" name="Line 57"/>
            <p:cNvSpPr>
              <a:spLocks noChangeShapeType="1"/>
            </p:cNvSpPr>
            <p:nvPr/>
          </p:nvSpPr>
          <p:spPr bwMode="auto">
            <a:xfrm>
              <a:off x="5334" y="2928"/>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34" name="Line 58"/>
            <p:cNvSpPr>
              <a:spLocks noChangeShapeType="1"/>
            </p:cNvSpPr>
            <p:nvPr/>
          </p:nvSpPr>
          <p:spPr bwMode="auto">
            <a:xfrm>
              <a:off x="5238" y="3111"/>
              <a:ext cx="24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35" name="Line 59"/>
            <p:cNvSpPr>
              <a:spLocks noChangeShapeType="1"/>
            </p:cNvSpPr>
            <p:nvPr/>
          </p:nvSpPr>
          <p:spPr bwMode="auto">
            <a:xfrm>
              <a:off x="5190" y="3207"/>
              <a:ext cx="0" cy="10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36" name="Line 60"/>
            <p:cNvSpPr>
              <a:spLocks noChangeShapeType="1"/>
            </p:cNvSpPr>
            <p:nvPr/>
          </p:nvSpPr>
          <p:spPr bwMode="auto">
            <a:xfrm>
              <a:off x="5478" y="3120"/>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37" name="Oval 61"/>
            <p:cNvSpPr>
              <a:spLocks noChangeArrowheads="1"/>
            </p:cNvSpPr>
            <p:nvPr/>
          </p:nvSpPr>
          <p:spPr bwMode="auto">
            <a:xfrm>
              <a:off x="5094" y="2631"/>
              <a:ext cx="96" cy="96"/>
            </a:xfrm>
            <a:prstGeom prst="ellipse">
              <a:avLst/>
            </a:prstGeom>
            <a:solidFill>
              <a:srgbClr val="FF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38" name="Text Box 62"/>
            <p:cNvSpPr txBox="1">
              <a:spLocks noChangeArrowheads="1"/>
            </p:cNvSpPr>
            <p:nvPr/>
          </p:nvSpPr>
          <p:spPr bwMode="auto">
            <a:xfrm>
              <a:off x="4512" y="3312"/>
              <a:ext cx="1067"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800">
                  <a:latin typeface="Courier" charset="0"/>
                </a:rPr>
                <a:t>a   b  c  d</a:t>
              </a:r>
            </a:p>
          </p:txBody>
        </p:sp>
        <p:sp>
          <p:nvSpPr>
            <p:cNvPr id="152639" name="Text Box 63"/>
            <p:cNvSpPr txBox="1">
              <a:spLocks noChangeArrowheads="1"/>
            </p:cNvSpPr>
            <p:nvPr/>
          </p:nvSpPr>
          <p:spPr bwMode="auto">
            <a:xfrm>
              <a:off x="5339" y="2908"/>
              <a:ext cx="187"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600">
                  <a:latin typeface="Arial" charset="0"/>
                </a:rPr>
                <a:t>2</a:t>
              </a:r>
              <a:endParaRPr lang="en-US" sz="1800">
                <a:latin typeface="Arial" charset="0"/>
              </a:endParaRPr>
            </a:p>
          </p:txBody>
        </p:sp>
        <p:sp>
          <p:nvSpPr>
            <p:cNvPr id="152640" name="Oval 64"/>
            <p:cNvSpPr>
              <a:spLocks noChangeArrowheads="1"/>
            </p:cNvSpPr>
            <p:nvPr/>
          </p:nvSpPr>
          <p:spPr bwMode="auto">
            <a:xfrm>
              <a:off x="5286" y="2976"/>
              <a:ext cx="96" cy="96"/>
            </a:xfrm>
            <a:prstGeom prst="ellipse">
              <a:avLst/>
            </a:prstGeom>
            <a:solidFill>
              <a:srgbClr val="FF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41" name="Text Box 65"/>
            <p:cNvSpPr txBox="1">
              <a:spLocks noChangeArrowheads="1"/>
            </p:cNvSpPr>
            <p:nvPr/>
          </p:nvSpPr>
          <p:spPr bwMode="auto">
            <a:xfrm>
              <a:off x="5142" y="2707"/>
              <a:ext cx="187"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600">
                  <a:latin typeface="Arial" charset="0"/>
                </a:rPr>
                <a:t>3</a:t>
              </a:r>
              <a:endParaRPr lang="en-US" sz="1800">
                <a:latin typeface="Arial" charset="0"/>
              </a:endParaRPr>
            </a:p>
          </p:txBody>
        </p:sp>
        <p:sp>
          <p:nvSpPr>
            <p:cNvPr id="152642" name="Oval 66"/>
            <p:cNvSpPr>
              <a:spLocks noChangeArrowheads="1"/>
            </p:cNvSpPr>
            <p:nvPr/>
          </p:nvSpPr>
          <p:spPr bwMode="auto">
            <a:xfrm>
              <a:off x="5094" y="2775"/>
              <a:ext cx="96" cy="96"/>
            </a:xfrm>
            <a:prstGeom prst="ellipse">
              <a:avLst/>
            </a:prstGeom>
            <a:solidFill>
              <a:srgbClr val="FF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43" name="Line 67"/>
            <p:cNvSpPr>
              <a:spLocks noChangeShapeType="1"/>
            </p:cNvSpPr>
            <p:nvPr/>
          </p:nvSpPr>
          <p:spPr bwMode="auto">
            <a:xfrm>
              <a:off x="4710" y="2583"/>
              <a:ext cx="0" cy="24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44" name="Line 68"/>
            <p:cNvSpPr>
              <a:spLocks noChangeShapeType="1"/>
            </p:cNvSpPr>
            <p:nvPr/>
          </p:nvSpPr>
          <p:spPr bwMode="auto">
            <a:xfrm>
              <a:off x="4566" y="2823"/>
              <a:ext cx="24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45" name="Line 69"/>
            <p:cNvSpPr>
              <a:spLocks noChangeShapeType="1"/>
            </p:cNvSpPr>
            <p:nvPr/>
          </p:nvSpPr>
          <p:spPr bwMode="auto">
            <a:xfrm>
              <a:off x="4806" y="2823"/>
              <a:ext cx="0" cy="3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46" name="Line 70"/>
            <p:cNvSpPr>
              <a:spLocks noChangeShapeType="1"/>
            </p:cNvSpPr>
            <p:nvPr/>
          </p:nvSpPr>
          <p:spPr bwMode="auto">
            <a:xfrm>
              <a:off x="4806" y="3207"/>
              <a:ext cx="43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47" name="Line 71"/>
            <p:cNvSpPr>
              <a:spLocks noChangeShapeType="1"/>
            </p:cNvSpPr>
            <p:nvPr/>
          </p:nvSpPr>
          <p:spPr bwMode="auto">
            <a:xfrm>
              <a:off x="5238" y="3111"/>
              <a:ext cx="0" cy="9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648" name="Text Box 72"/>
            <p:cNvSpPr txBox="1">
              <a:spLocks noChangeArrowheads="1"/>
            </p:cNvSpPr>
            <p:nvPr/>
          </p:nvSpPr>
          <p:spPr bwMode="auto">
            <a:xfrm>
              <a:off x="5036" y="3005"/>
              <a:ext cx="20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600">
                  <a:solidFill>
                    <a:srgbClr val="FF0000"/>
                  </a:solidFill>
                  <a:latin typeface="Arial" charset="0"/>
                </a:rPr>
                <a:t>R</a:t>
              </a:r>
              <a:endParaRPr lang="en-US" sz="1800">
                <a:latin typeface="Arial" charset="0"/>
              </a:endParaRPr>
            </a:p>
          </p:txBody>
        </p:sp>
        <p:sp>
          <p:nvSpPr>
            <p:cNvPr id="152649" name="Text Box 73"/>
            <p:cNvSpPr txBox="1">
              <a:spLocks noChangeArrowheads="1"/>
            </p:cNvSpPr>
            <p:nvPr/>
          </p:nvSpPr>
          <p:spPr bwMode="auto">
            <a:xfrm>
              <a:off x="4848" y="3504"/>
              <a:ext cx="428"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800">
                  <a:latin typeface="Arial" charset="0"/>
                </a:rPr>
                <a:t>ARG</a:t>
              </a:r>
            </a:p>
          </p:txBody>
        </p:sp>
      </p:grpSp>
      <p:sp>
        <p:nvSpPr>
          <p:cNvPr id="2" name="TextBox 1"/>
          <p:cNvSpPr txBox="1"/>
          <p:nvPr/>
        </p:nvSpPr>
        <p:spPr>
          <a:xfrm>
            <a:off x="781800" y="6334780"/>
            <a:ext cx="6864329" cy="523220"/>
          </a:xfrm>
          <a:prstGeom prst="rect">
            <a:avLst/>
          </a:prstGeom>
          <a:noFill/>
        </p:spPr>
        <p:txBody>
          <a:bodyPr wrap="none" rtlCol="0">
            <a:spAutoFit/>
          </a:bodyPr>
          <a:lstStyle/>
          <a:p>
            <a:r>
              <a:rPr lang="en-US" sz="2800" dirty="0"/>
              <a:t>“Prune and graft” operation going left to right</a:t>
            </a:r>
          </a:p>
        </p:txBody>
      </p:sp>
    </p:spTree>
    <p:extLst>
      <p:ext uri="{BB962C8B-B14F-4D97-AF65-F5344CB8AC3E}">
        <p14:creationId xmlns:p14="http://schemas.microsoft.com/office/powerpoint/2010/main" val="13142152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25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25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52582"/>
                                        </p:tgtEl>
                                        <p:attrNameLst>
                                          <p:attrName>style.visibility</p:attrName>
                                        </p:attrNameLst>
                                      </p:cBhvr>
                                      <p:to>
                                        <p:strVal val="visible"/>
                                      </p:to>
                                    </p:set>
                                  </p:childTnLst>
                                  <p:subTnLst>
                                    <p:set>
                                      <p:cBhvr override="childStyle">
                                        <p:cTn dur="1" fill="hold" display="0" masterRel="nextClick" afterEffect="1"/>
                                        <p:tgtEl>
                                          <p:spTgt spid="152582"/>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526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525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526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0" grpId="0" autoUpdateAnimBg="0"/>
      <p:bldP spid="152581" grpId="0" autoUpdateAnimBg="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Coalescent with recombination</a:t>
            </a:r>
          </a:p>
        </p:txBody>
      </p:sp>
      <p:sp>
        <p:nvSpPr>
          <p:cNvPr id="3" name="Content Placeholder 2"/>
          <p:cNvSpPr>
            <a:spLocks noGrp="1"/>
          </p:cNvSpPr>
          <p:nvPr>
            <p:ph idx="1"/>
          </p:nvPr>
        </p:nvSpPr>
        <p:spPr>
          <a:xfrm>
            <a:off x="457199" y="1600200"/>
            <a:ext cx="8577667" cy="5257800"/>
          </a:xfrm>
        </p:spPr>
        <p:txBody>
          <a:bodyPr>
            <a:normAutofit fontScale="92500" lnSpcReduction="10000"/>
          </a:bodyPr>
          <a:lstStyle/>
          <a:p>
            <a:r>
              <a:rPr lang="en-US" dirty="0"/>
              <a:t>ARG is a structure (data type) </a:t>
            </a:r>
          </a:p>
          <a:p>
            <a:r>
              <a:rPr lang="en-US" dirty="0"/>
              <a:t>The probability distribution over ARGs that arises when recombination is added to the standard (Wright-Fisher) model is called the </a:t>
            </a:r>
            <a:r>
              <a:rPr lang="en-US" i="1" dirty="0"/>
              <a:t>Coalescent with Recombination</a:t>
            </a:r>
          </a:p>
          <a:p>
            <a:pPr lvl="1"/>
            <a:r>
              <a:rPr lang="en-US" dirty="0"/>
              <a:t>Hudson’s </a:t>
            </a:r>
            <a:r>
              <a:rPr lang="en-US" i="1" dirty="0" err="1"/>
              <a:t>ms</a:t>
            </a:r>
            <a:r>
              <a:rPr lang="en-US" dirty="0"/>
              <a:t> software implements this</a:t>
            </a:r>
          </a:p>
          <a:p>
            <a:pPr lvl="1"/>
            <a:r>
              <a:rPr lang="en-US" dirty="0"/>
              <a:t>New </a:t>
            </a:r>
            <a:r>
              <a:rPr lang="en-US" i="1" dirty="0" err="1"/>
              <a:t>msprime</a:t>
            </a:r>
            <a:r>
              <a:rPr lang="en-US" dirty="0"/>
              <a:t> from Jerome Kelleher MUCH faster</a:t>
            </a:r>
          </a:p>
          <a:p>
            <a:r>
              <a:rPr lang="en-US" dirty="0"/>
              <a:t>Now two possible events going backwards in time</a:t>
            </a:r>
          </a:p>
          <a:p>
            <a:pPr lvl="1"/>
            <a:r>
              <a:rPr lang="en-US" dirty="0"/>
              <a:t>Coalescence: which merges two sequences</a:t>
            </a:r>
          </a:p>
          <a:p>
            <a:pPr lvl="2"/>
            <a:r>
              <a:rPr lang="en-US" dirty="0"/>
              <a:t>For </a:t>
            </a:r>
            <a:r>
              <a:rPr lang="en-US" i="1" dirty="0" err="1"/>
              <a:t>i</a:t>
            </a:r>
            <a:r>
              <a:rPr lang="en-US" dirty="0"/>
              <a:t> sequences, rate is </a:t>
            </a:r>
            <a:r>
              <a:rPr lang="en-US" i="1" dirty="0" err="1"/>
              <a:t>i</a:t>
            </a:r>
            <a:r>
              <a:rPr lang="en-US" dirty="0"/>
              <a:t>(</a:t>
            </a:r>
            <a:r>
              <a:rPr lang="en-US" i="1" dirty="0"/>
              <a:t>i</a:t>
            </a:r>
            <a:r>
              <a:rPr lang="en-US" dirty="0"/>
              <a:t>-1)/2</a:t>
            </a:r>
            <a:r>
              <a:rPr lang="en-US" i="1" dirty="0"/>
              <a:t>N</a:t>
            </a:r>
          </a:p>
          <a:p>
            <a:pPr lvl="1"/>
            <a:r>
              <a:rPr lang="en-US" dirty="0"/>
              <a:t>Recombination: which splits a sequence into two</a:t>
            </a:r>
          </a:p>
          <a:p>
            <a:pPr lvl="2"/>
            <a:r>
              <a:rPr lang="en-US" dirty="0"/>
              <a:t>For </a:t>
            </a:r>
            <a:r>
              <a:rPr lang="en-US" i="1" dirty="0" err="1"/>
              <a:t>i</a:t>
            </a:r>
            <a:r>
              <a:rPr lang="en-US" dirty="0"/>
              <a:t> sequences, rate is </a:t>
            </a:r>
            <a:r>
              <a:rPr lang="en-US" i="1" dirty="0" err="1"/>
              <a:t>iL</a:t>
            </a:r>
            <a:r>
              <a:rPr lang="en-US" i="1" dirty="0" err="1">
                <a:latin typeface="Symbol"/>
              </a:rPr>
              <a:t>r</a:t>
            </a:r>
            <a:endParaRPr lang="en-US" dirty="0">
              <a:latin typeface="Symbol"/>
            </a:endParaRPr>
          </a:p>
        </p:txBody>
      </p:sp>
    </p:spTree>
    <p:extLst>
      <p:ext uri="{BB962C8B-B14F-4D97-AF65-F5344CB8AC3E}">
        <p14:creationId xmlns:p14="http://schemas.microsoft.com/office/powerpoint/2010/main" val="3313151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Problems with the </a:t>
            </a:r>
            <a:br>
              <a:rPr lang="en-US" dirty="0"/>
            </a:br>
            <a:r>
              <a:rPr lang="en-US" dirty="0"/>
              <a:t>full coalescent with recombination </a:t>
            </a:r>
          </a:p>
        </p:txBody>
      </p:sp>
      <p:sp>
        <p:nvSpPr>
          <p:cNvPr id="4" name="Content Placeholder 3"/>
          <p:cNvSpPr>
            <a:spLocks noGrp="1"/>
          </p:cNvSpPr>
          <p:nvPr>
            <p:ph idx="1"/>
          </p:nvPr>
        </p:nvSpPr>
        <p:spPr>
          <a:xfrm>
            <a:off x="457200" y="1838336"/>
            <a:ext cx="8686800" cy="4745026"/>
          </a:xfrm>
        </p:spPr>
        <p:txBody>
          <a:bodyPr>
            <a:normAutofit fontScale="92500" lnSpcReduction="10000"/>
          </a:bodyPr>
          <a:lstStyle/>
          <a:p>
            <a:r>
              <a:rPr lang="en-US" dirty="0"/>
              <a:t>If </a:t>
            </a:r>
            <a:r>
              <a:rPr lang="en-US" i="1" dirty="0"/>
              <a:t>L </a:t>
            </a:r>
            <a:r>
              <a:rPr lang="en-US" dirty="0"/>
              <a:t>&gt; 1/2</a:t>
            </a:r>
            <a:r>
              <a:rPr lang="en-US" i="1" dirty="0"/>
              <a:t>N</a:t>
            </a:r>
            <a:r>
              <a:rPr lang="en-US" i="1" dirty="0">
                <a:latin typeface="Symbol"/>
              </a:rPr>
              <a:t>r </a:t>
            </a:r>
            <a:r>
              <a:rPr lang="en-US" dirty="0"/>
              <a:t>then convergence is </a:t>
            </a:r>
            <a:r>
              <a:rPr lang="en-US" u="sng" dirty="0"/>
              <a:t>extremely</a:t>
            </a:r>
            <a:r>
              <a:rPr lang="en-US" dirty="0"/>
              <a:t> slow</a:t>
            </a:r>
          </a:p>
          <a:p>
            <a:pPr lvl="1"/>
            <a:r>
              <a:rPr lang="en-US" dirty="0"/>
              <a:t>Whatever the number </a:t>
            </a:r>
            <a:r>
              <a:rPr lang="en-US" i="1" dirty="0"/>
              <a:t>n </a:t>
            </a:r>
            <a:r>
              <a:rPr lang="en-US" dirty="0"/>
              <a:t>of samples, the number of ancestral sequences tends to 2</a:t>
            </a:r>
            <a:r>
              <a:rPr lang="en-US" i="1" dirty="0"/>
              <a:t>N</a:t>
            </a:r>
            <a:r>
              <a:rPr lang="en-US" i="1" dirty="0">
                <a:latin typeface="Symbol"/>
              </a:rPr>
              <a:t>r</a:t>
            </a:r>
            <a:r>
              <a:rPr lang="en-US" i="1" dirty="0"/>
              <a:t>L</a:t>
            </a:r>
            <a:r>
              <a:rPr lang="en-US" dirty="0"/>
              <a:t>-1</a:t>
            </a:r>
            <a:endParaRPr lang="en-US" i="1" dirty="0">
              <a:latin typeface="Symbol"/>
            </a:endParaRPr>
          </a:p>
          <a:p>
            <a:pPr lvl="1"/>
            <a:r>
              <a:rPr lang="en-US" dirty="0"/>
              <a:t>The actual number fluctuates in a random walk around this, and only converges when it hits 1 </a:t>
            </a:r>
            <a:r>
              <a:rPr lang="en-US" baseline="30000" dirty="0"/>
              <a:t>(*)</a:t>
            </a:r>
            <a:endParaRPr lang="en-US" dirty="0">
              <a:latin typeface="Symbol"/>
            </a:endParaRPr>
          </a:p>
          <a:p>
            <a:r>
              <a:rPr lang="en-US" dirty="0"/>
              <a:t>Above recombination events, only part of each parent contributes sequence to the child</a:t>
            </a:r>
          </a:p>
          <a:p>
            <a:pPr lvl="1"/>
            <a:r>
              <a:rPr lang="en-US" dirty="0"/>
              <a:t>As we go back in time through multiple </a:t>
            </a:r>
            <a:r>
              <a:rPr lang="en-US" dirty="0" err="1"/>
              <a:t>recombinations</a:t>
            </a:r>
            <a:r>
              <a:rPr lang="en-US" dirty="0"/>
              <a:t> and coalescences, the fraction of each sequence that contributes to the observed samples becomes smaller and more fragmented…</a:t>
            </a:r>
          </a:p>
        </p:txBody>
      </p:sp>
      <p:sp>
        <p:nvSpPr>
          <p:cNvPr id="3" name="TextBox 2">
            <a:extLst>
              <a:ext uri="{FF2B5EF4-FFF2-40B4-BE49-F238E27FC236}">
                <a16:creationId xmlns:a16="http://schemas.microsoft.com/office/drawing/2014/main" id="{5DF43B29-782E-C14E-A1AA-3B79571404B8}"/>
              </a:ext>
            </a:extLst>
          </p:cNvPr>
          <p:cNvSpPr txBox="1"/>
          <p:nvPr/>
        </p:nvSpPr>
        <p:spPr>
          <a:xfrm>
            <a:off x="4800600" y="6398696"/>
            <a:ext cx="4057265" cy="369332"/>
          </a:xfrm>
          <a:prstGeom prst="rect">
            <a:avLst/>
          </a:prstGeom>
          <a:noFill/>
        </p:spPr>
        <p:txBody>
          <a:bodyPr wrap="none" rtlCol="0">
            <a:spAutoFit/>
          </a:bodyPr>
          <a:lstStyle/>
          <a:p>
            <a:r>
              <a:rPr lang="en-US" dirty="0"/>
              <a:t>(*) Actually it is a bit more complicated….</a:t>
            </a:r>
          </a:p>
        </p:txBody>
      </p:sp>
    </p:spTree>
    <p:extLst>
      <p:ext uri="{BB962C8B-B14F-4D97-AF65-F5344CB8AC3E}">
        <p14:creationId xmlns:p14="http://schemas.microsoft.com/office/powerpoint/2010/main" val="3641865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129512" cy="1143000"/>
          </a:xfrm>
        </p:spPr>
        <p:txBody>
          <a:bodyPr/>
          <a:lstStyle/>
          <a:p>
            <a:r>
              <a:rPr lang="en-US" dirty="0"/>
              <a:t>Example</a:t>
            </a:r>
          </a:p>
        </p:txBody>
      </p:sp>
      <p:grpSp>
        <p:nvGrpSpPr>
          <p:cNvPr id="4" name="Group 49"/>
          <p:cNvGrpSpPr>
            <a:grpSpLocks/>
          </p:cNvGrpSpPr>
          <p:nvPr/>
        </p:nvGrpSpPr>
        <p:grpSpPr bwMode="auto">
          <a:xfrm>
            <a:off x="6407187" y="585532"/>
            <a:ext cx="2409825" cy="2057401"/>
            <a:chOff x="4166" y="2439"/>
            <a:chExt cx="1518" cy="1296"/>
          </a:xfrm>
        </p:grpSpPr>
        <p:sp>
          <p:nvSpPr>
            <p:cNvPr id="5" name="Text Box 50"/>
            <p:cNvSpPr txBox="1">
              <a:spLocks noChangeArrowheads="1"/>
            </p:cNvSpPr>
            <p:nvPr/>
          </p:nvSpPr>
          <p:spPr bwMode="auto">
            <a:xfrm>
              <a:off x="5142" y="2563"/>
              <a:ext cx="11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endParaRPr lang="en-US" sz="1800" dirty="0">
                <a:latin typeface="Arial" charset="0"/>
              </a:endParaRPr>
            </a:p>
          </p:txBody>
        </p:sp>
        <p:sp>
          <p:nvSpPr>
            <p:cNvPr id="6" name="Line 51"/>
            <p:cNvSpPr>
              <a:spLocks noChangeShapeType="1"/>
            </p:cNvSpPr>
            <p:nvPr/>
          </p:nvSpPr>
          <p:spPr bwMode="auto">
            <a:xfrm>
              <a:off x="4950" y="2439"/>
              <a:ext cx="0" cy="14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Line 52"/>
            <p:cNvSpPr>
              <a:spLocks noChangeShapeType="1"/>
            </p:cNvSpPr>
            <p:nvPr/>
          </p:nvSpPr>
          <p:spPr bwMode="auto">
            <a:xfrm>
              <a:off x="4710" y="2583"/>
              <a:ext cx="43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Line 53"/>
            <p:cNvSpPr>
              <a:spLocks noChangeShapeType="1"/>
            </p:cNvSpPr>
            <p:nvPr/>
          </p:nvSpPr>
          <p:spPr bwMode="auto">
            <a:xfrm>
              <a:off x="4434" y="3025"/>
              <a:ext cx="0" cy="2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Line 54"/>
            <p:cNvSpPr>
              <a:spLocks noChangeShapeType="1"/>
            </p:cNvSpPr>
            <p:nvPr/>
          </p:nvSpPr>
          <p:spPr bwMode="auto">
            <a:xfrm>
              <a:off x="5142" y="2583"/>
              <a:ext cx="0" cy="25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Line 55"/>
            <p:cNvSpPr>
              <a:spLocks noChangeShapeType="1"/>
            </p:cNvSpPr>
            <p:nvPr/>
          </p:nvSpPr>
          <p:spPr bwMode="auto">
            <a:xfrm>
              <a:off x="4950" y="2843"/>
              <a:ext cx="28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Line 56"/>
            <p:cNvSpPr>
              <a:spLocks noChangeShapeType="1"/>
            </p:cNvSpPr>
            <p:nvPr/>
          </p:nvSpPr>
          <p:spPr bwMode="auto">
            <a:xfrm>
              <a:off x="4950" y="2840"/>
              <a:ext cx="0" cy="47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Line 57"/>
            <p:cNvSpPr>
              <a:spLocks noChangeShapeType="1"/>
            </p:cNvSpPr>
            <p:nvPr/>
          </p:nvSpPr>
          <p:spPr bwMode="auto">
            <a:xfrm>
              <a:off x="5334" y="2972"/>
              <a:ext cx="0" cy="14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Line 58"/>
            <p:cNvSpPr>
              <a:spLocks noChangeShapeType="1"/>
            </p:cNvSpPr>
            <p:nvPr/>
          </p:nvSpPr>
          <p:spPr bwMode="auto">
            <a:xfrm>
              <a:off x="5238" y="3111"/>
              <a:ext cx="24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Line 59"/>
            <p:cNvSpPr>
              <a:spLocks noChangeShapeType="1"/>
            </p:cNvSpPr>
            <p:nvPr/>
          </p:nvSpPr>
          <p:spPr bwMode="auto">
            <a:xfrm>
              <a:off x="5190" y="3207"/>
              <a:ext cx="0" cy="10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Line 60"/>
            <p:cNvSpPr>
              <a:spLocks noChangeShapeType="1"/>
            </p:cNvSpPr>
            <p:nvPr/>
          </p:nvSpPr>
          <p:spPr bwMode="auto">
            <a:xfrm>
              <a:off x="5478" y="3120"/>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Text Box 62"/>
            <p:cNvSpPr txBox="1">
              <a:spLocks noChangeArrowheads="1"/>
            </p:cNvSpPr>
            <p:nvPr/>
          </p:nvSpPr>
          <p:spPr bwMode="auto">
            <a:xfrm>
              <a:off x="4331" y="3312"/>
              <a:ext cx="1251"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800" dirty="0">
                  <a:latin typeface="Courier" charset="0"/>
                </a:rPr>
                <a:t>a     b  c  d</a:t>
              </a:r>
            </a:p>
          </p:txBody>
        </p:sp>
        <p:sp>
          <p:nvSpPr>
            <p:cNvPr id="20" name="Text Box 65"/>
            <p:cNvSpPr txBox="1">
              <a:spLocks noChangeArrowheads="1"/>
            </p:cNvSpPr>
            <p:nvPr/>
          </p:nvSpPr>
          <p:spPr bwMode="auto">
            <a:xfrm>
              <a:off x="5142" y="2707"/>
              <a:ext cx="11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endParaRPr lang="en-US" sz="1800" dirty="0">
                <a:latin typeface="Arial" charset="0"/>
              </a:endParaRPr>
            </a:p>
          </p:txBody>
        </p:sp>
        <p:sp>
          <p:nvSpPr>
            <p:cNvPr id="22" name="Line 67"/>
            <p:cNvSpPr>
              <a:spLocks noChangeShapeType="1"/>
            </p:cNvSpPr>
            <p:nvPr/>
          </p:nvSpPr>
          <p:spPr bwMode="auto">
            <a:xfrm>
              <a:off x="4710" y="2583"/>
              <a:ext cx="0" cy="24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Line 68"/>
            <p:cNvSpPr>
              <a:spLocks noChangeShapeType="1"/>
            </p:cNvSpPr>
            <p:nvPr/>
          </p:nvSpPr>
          <p:spPr bwMode="auto">
            <a:xfrm>
              <a:off x="4566" y="2823"/>
              <a:ext cx="24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Line 69"/>
            <p:cNvSpPr>
              <a:spLocks noChangeShapeType="1"/>
            </p:cNvSpPr>
            <p:nvPr/>
          </p:nvSpPr>
          <p:spPr bwMode="auto">
            <a:xfrm>
              <a:off x="4806" y="2823"/>
              <a:ext cx="0" cy="3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Line 70"/>
            <p:cNvSpPr>
              <a:spLocks noChangeShapeType="1"/>
            </p:cNvSpPr>
            <p:nvPr/>
          </p:nvSpPr>
          <p:spPr bwMode="auto">
            <a:xfrm>
              <a:off x="4806" y="3207"/>
              <a:ext cx="43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Line 71"/>
            <p:cNvSpPr>
              <a:spLocks noChangeShapeType="1"/>
            </p:cNvSpPr>
            <p:nvPr/>
          </p:nvSpPr>
          <p:spPr bwMode="auto">
            <a:xfrm>
              <a:off x="5238" y="3111"/>
              <a:ext cx="0" cy="9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Text Box 73"/>
            <p:cNvSpPr txBox="1">
              <a:spLocks noChangeArrowheads="1"/>
            </p:cNvSpPr>
            <p:nvPr/>
          </p:nvSpPr>
          <p:spPr bwMode="auto">
            <a:xfrm>
              <a:off x="4848" y="3504"/>
              <a:ext cx="428"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800">
                  <a:latin typeface="Arial" charset="0"/>
                </a:rPr>
                <a:t>ARG</a:t>
              </a:r>
            </a:p>
          </p:txBody>
        </p:sp>
        <p:sp>
          <p:nvSpPr>
            <p:cNvPr id="29" name="Text Box 62"/>
            <p:cNvSpPr txBox="1">
              <a:spLocks noChangeArrowheads="1"/>
            </p:cNvSpPr>
            <p:nvPr/>
          </p:nvSpPr>
          <p:spPr bwMode="auto">
            <a:xfrm>
              <a:off x="4754" y="2972"/>
              <a:ext cx="204"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dirty="0">
                  <a:latin typeface="Courier" charset="0"/>
                </a:rPr>
                <a:t>e</a:t>
              </a:r>
              <a:endParaRPr lang="en-US" sz="1800" dirty="0">
                <a:latin typeface="Courier" charset="0"/>
              </a:endParaRPr>
            </a:p>
          </p:txBody>
        </p:sp>
        <p:sp>
          <p:nvSpPr>
            <p:cNvPr id="30" name="Text Box 62"/>
            <p:cNvSpPr txBox="1">
              <a:spLocks noChangeArrowheads="1"/>
            </p:cNvSpPr>
            <p:nvPr/>
          </p:nvSpPr>
          <p:spPr bwMode="auto">
            <a:xfrm>
              <a:off x="5040" y="2974"/>
              <a:ext cx="204"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dirty="0">
                  <a:latin typeface="Courier" charset="0"/>
                </a:rPr>
                <a:t>f</a:t>
              </a:r>
              <a:endParaRPr lang="en-US" sz="1800" dirty="0">
                <a:latin typeface="Courier" charset="0"/>
              </a:endParaRPr>
            </a:p>
          </p:txBody>
        </p:sp>
        <p:sp>
          <p:nvSpPr>
            <p:cNvPr id="31" name="Line 53"/>
            <p:cNvSpPr>
              <a:spLocks noChangeShapeType="1"/>
            </p:cNvSpPr>
            <p:nvPr/>
          </p:nvSpPr>
          <p:spPr bwMode="auto">
            <a:xfrm>
              <a:off x="4561" y="2824"/>
              <a:ext cx="0" cy="20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Line 53"/>
            <p:cNvSpPr>
              <a:spLocks noChangeShapeType="1"/>
            </p:cNvSpPr>
            <p:nvPr/>
          </p:nvSpPr>
          <p:spPr bwMode="auto">
            <a:xfrm flipH="1">
              <a:off x="4329" y="3029"/>
              <a:ext cx="237"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Line 53"/>
            <p:cNvSpPr>
              <a:spLocks noChangeShapeType="1"/>
            </p:cNvSpPr>
            <p:nvPr/>
          </p:nvSpPr>
          <p:spPr bwMode="auto">
            <a:xfrm>
              <a:off x="4329" y="2439"/>
              <a:ext cx="2" cy="59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 name="Text Box 62"/>
            <p:cNvSpPr txBox="1">
              <a:spLocks noChangeArrowheads="1"/>
            </p:cNvSpPr>
            <p:nvPr/>
          </p:nvSpPr>
          <p:spPr bwMode="auto">
            <a:xfrm>
              <a:off x="5346" y="2878"/>
              <a:ext cx="204"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dirty="0" err="1">
                  <a:latin typeface="Courier" charset="0"/>
                </a:rPr>
                <a:t>g</a:t>
              </a:r>
              <a:endParaRPr lang="en-US" sz="1800" dirty="0">
                <a:latin typeface="Courier" charset="0"/>
              </a:endParaRPr>
            </a:p>
          </p:txBody>
        </p:sp>
        <p:sp>
          <p:nvSpPr>
            <p:cNvPr id="35" name="Text Box 62"/>
            <p:cNvSpPr txBox="1">
              <a:spLocks noChangeArrowheads="1"/>
            </p:cNvSpPr>
            <p:nvPr/>
          </p:nvSpPr>
          <p:spPr bwMode="auto">
            <a:xfrm>
              <a:off x="4166" y="2782"/>
              <a:ext cx="204"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dirty="0">
                  <a:latin typeface="Courier" charset="0"/>
                </a:rPr>
                <a:t>h</a:t>
              </a:r>
              <a:endParaRPr lang="en-US" sz="1800" dirty="0">
                <a:latin typeface="Courier" charset="0"/>
              </a:endParaRPr>
            </a:p>
          </p:txBody>
        </p:sp>
        <p:sp>
          <p:nvSpPr>
            <p:cNvPr id="36" name="Text Box 62"/>
            <p:cNvSpPr txBox="1">
              <a:spLocks noChangeArrowheads="1"/>
            </p:cNvSpPr>
            <p:nvPr/>
          </p:nvSpPr>
          <p:spPr bwMode="auto">
            <a:xfrm>
              <a:off x="4407" y="2782"/>
              <a:ext cx="204"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dirty="0" err="1">
                  <a:latin typeface="Courier" charset="0"/>
                </a:rPr>
                <a:t>i</a:t>
              </a:r>
              <a:endParaRPr lang="en-US" sz="1800" dirty="0">
                <a:latin typeface="Courier" charset="0"/>
              </a:endParaRPr>
            </a:p>
          </p:txBody>
        </p:sp>
        <p:sp>
          <p:nvSpPr>
            <p:cNvPr id="37" name="Text Box 62"/>
            <p:cNvSpPr txBox="1">
              <a:spLocks noChangeArrowheads="1"/>
            </p:cNvSpPr>
            <p:nvPr/>
          </p:nvSpPr>
          <p:spPr bwMode="auto">
            <a:xfrm>
              <a:off x="5537" y="2741"/>
              <a:ext cx="147"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r>
                <a:rPr lang="en-US" dirty="0">
                  <a:latin typeface="Courier" charset="0"/>
                </a:rPr>
                <a:t>k</a:t>
              </a:r>
              <a:endParaRPr lang="en-US" sz="1800" dirty="0">
                <a:latin typeface="Courier" charset="0"/>
              </a:endParaRPr>
            </a:p>
          </p:txBody>
        </p:sp>
        <p:sp>
          <p:nvSpPr>
            <p:cNvPr id="38" name="Text Box 62"/>
            <p:cNvSpPr txBox="1">
              <a:spLocks noChangeArrowheads="1"/>
            </p:cNvSpPr>
            <p:nvPr/>
          </p:nvSpPr>
          <p:spPr bwMode="auto">
            <a:xfrm>
              <a:off x="5233" y="2741"/>
              <a:ext cx="147"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r>
                <a:rPr lang="en-US" dirty="0">
                  <a:latin typeface="Courier" charset="0"/>
                </a:rPr>
                <a:t>j</a:t>
              </a:r>
              <a:endParaRPr lang="en-US" sz="1800" dirty="0">
                <a:latin typeface="Courier" charset="0"/>
              </a:endParaRPr>
            </a:p>
          </p:txBody>
        </p:sp>
        <p:sp>
          <p:nvSpPr>
            <p:cNvPr id="41" name="Line 51"/>
            <p:cNvSpPr>
              <a:spLocks noChangeShapeType="1"/>
            </p:cNvSpPr>
            <p:nvPr/>
          </p:nvSpPr>
          <p:spPr bwMode="auto">
            <a:xfrm>
              <a:off x="5238" y="2843"/>
              <a:ext cx="0" cy="13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 name="Line 51"/>
            <p:cNvSpPr>
              <a:spLocks noChangeShapeType="1"/>
            </p:cNvSpPr>
            <p:nvPr/>
          </p:nvSpPr>
          <p:spPr bwMode="auto">
            <a:xfrm>
              <a:off x="5535" y="2830"/>
              <a:ext cx="0" cy="14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 name="Line 51"/>
            <p:cNvSpPr>
              <a:spLocks noChangeShapeType="1"/>
            </p:cNvSpPr>
            <p:nvPr/>
          </p:nvSpPr>
          <p:spPr bwMode="auto">
            <a:xfrm>
              <a:off x="5244" y="2972"/>
              <a:ext cx="291"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 name="Text Box 62"/>
            <p:cNvSpPr txBox="1">
              <a:spLocks noChangeArrowheads="1"/>
            </p:cNvSpPr>
            <p:nvPr/>
          </p:nvSpPr>
          <p:spPr bwMode="auto">
            <a:xfrm>
              <a:off x="4706" y="2563"/>
              <a:ext cx="147"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r>
                <a:rPr lang="en-US" dirty="0">
                  <a:latin typeface="Courier" charset="0"/>
                </a:rPr>
                <a:t>l</a:t>
              </a:r>
              <a:endParaRPr lang="en-US" sz="1800" dirty="0">
                <a:latin typeface="Courier" charset="0"/>
              </a:endParaRPr>
            </a:p>
          </p:txBody>
        </p:sp>
        <p:sp>
          <p:nvSpPr>
            <p:cNvPr id="67" name="Text Box 62"/>
            <p:cNvSpPr txBox="1">
              <a:spLocks noChangeArrowheads="1"/>
            </p:cNvSpPr>
            <p:nvPr/>
          </p:nvSpPr>
          <p:spPr bwMode="auto">
            <a:xfrm>
              <a:off x="5131" y="2563"/>
              <a:ext cx="147"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r>
                <a:rPr lang="en-US" dirty="0">
                  <a:latin typeface="Courier" charset="0"/>
                </a:rPr>
                <a:t>m</a:t>
              </a:r>
              <a:endParaRPr lang="en-US" sz="1800" dirty="0">
                <a:latin typeface="Courier" charset="0"/>
              </a:endParaRPr>
            </a:p>
          </p:txBody>
        </p:sp>
      </p:grpSp>
      <p:grpSp>
        <p:nvGrpSpPr>
          <p:cNvPr id="83" name="Group 82"/>
          <p:cNvGrpSpPr/>
          <p:nvPr/>
        </p:nvGrpSpPr>
        <p:grpSpPr>
          <a:xfrm>
            <a:off x="-417" y="2218761"/>
            <a:ext cx="8777743" cy="2817031"/>
            <a:chOff x="0" y="3685646"/>
            <a:chExt cx="8777743" cy="2817031"/>
          </a:xfrm>
        </p:grpSpPr>
        <p:cxnSp>
          <p:nvCxnSpPr>
            <p:cNvPr id="44" name="Straight Connector 43"/>
            <p:cNvCxnSpPr/>
            <p:nvPr/>
          </p:nvCxnSpPr>
          <p:spPr>
            <a:xfrm flipV="1">
              <a:off x="727552" y="6112170"/>
              <a:ext cx="1640298" cy="1323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2864183" y="6105813"/>
              <a:ext cx="1640298" cy="1323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5000814" y="6099456"/>
              <a:ext cx="1640298" cy="1323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7137445" y="6093099"/>
              <a:ext cx="1640298" cy="1323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2520800" y="5365459"/>
              <a:ext cx="1640298" cy="1323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2044034" y="4672182"/>
              <a:ext cx="1640298" cy="1323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5971802" y="5372074"/>
              <a:ext cx="1640298" cy="1323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6750088" y="4944167"/>
              <a:ext cx="1640298" cy="1323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4504056" y="4096944"/>
              <a:ext cx="1640298" cy="1323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2258024" y="3685646"/>
              <a:ext cx="1640298" cy="1323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0" y="4679399"/>
              <a:ext cx="1034139" cy="12027"/>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0" y="4665567"/>
              <a:ext cx="1640298" cy="1323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57" name="Text Box 62"/>
            <p:cNvSpPr txBox="1">
              <a:spLocks noChangeArrowheads="1"/>
            </p:cNvSpPr>
            <p:nvPr/>
          </p:nvSpPr>
          <p:spPr bwMode="auto">
            <a:xfrm>
              <a:off x="1478373" y="6131621"/>
              <a:ext cx="323850"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b="1" dirty="0">
                  <a:latin typeface="Courier" charset="0"/>
                </a:rPr>
                <a:t>a        </a:t>
              </a:r>
              <a:endParaRPr lang="en-US" sz="1800" b="1" dirty="0">
                <a:latin typeface="Courier" charset="0"/>
              </a:endParaRPr>
            </a:p>
          </p:txBody>
        </p:sp>
        <p:sp>
          <p:nvSpPr>
            <p:cNvPr id="58" name="Text Box 62"/>
            <p:cNvSpPr txBox="1">
              <a:spLocks noChangeArrowheads="1"/>
            </p:cNvSpPr>
            <p:nvPr/>
          </p:nvSpPr>
          <p:spPr bwMode="auto">
            <a:xfrm>
              <a:off x="3516068" y="6132789"/>
              <a:ext cx="323850"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b="1" dirty="0">
                  <a:latin typeface="Courier" charset="0"/>
                </a:rPr>
                <a:t>b        </a:t>
              </a:r>
              <a:endParaRPr lang="en-US" sz="1800" b="1" dirty="0">
                <a:latin typeface="Courier" charset="0"/>
              </a:endParaRPr>
            </a:p>
          </p:txBody>
        </p:sp>
        <p:sp>
          <p:nvSpPr>
            <p:cNvPr id="59" name="Text Box 62"/>
            <p:cNvSpPr txBox="1">
              <a:spLocks noChangeArrowheads="1"/>
            </p:cNvSpPr>
            <p:nvPr/>
          </p:nvSpPr>
          <p:spPr bwMode="auto">
            <a:xfrm>
              <a:off x="5651689" y="6113444"/>
              <a:ext cx="323850"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b="1" dirty="0">
                  <a:latin typeface="Courier" charset="0"/>
                </a:rPr>
                <a:t>c        </a:t>
              </a:r>
              <a:endParaRPr lang="en-US" sz="1800" b="1" dirty="0">
                <a:latin typeface="Courier" charset="0"/>
              </a:endParaRPr>
            </a:p>
          </p:txBody>
        </p:sp>
        <p:sp>
          <p:nvSpPr>
            <p:cNvPr id="60" name="Text Box 62"/>
            <p:cNvSpPr txBox="1">
              <a:spLocks noChangeArrowheads="1"/>
            </p:cNvSpPr>
            <p:nvPr/>
          </p:nvSpPr>
          <p:spPr bwMode="auto">
            <a:xfrm>
              <a:off x="7870863" y="6093099"/>
              <a:ext cx="323850"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b="1" dirty="0">
                  <a:latin typeface="Courier" charset="0"/>
                </a:rPr>
                <a:t>d        </a:t>
              </a:r>
              <a:endParaRPr lang="en-US" sz="1800" b="1" dirty="0">
                <a:latin typeface="Courier" charset="0"/>
              </a:endParaRPr>
            </a:p>
          </p:txBody>
        </p:sp>
        <p:sp>
          <p:nvSpPr>
            <p:cNvPr id="61" name="Text Box 62"/>
            <p:cNvSpPr txBox="1">
              <a:spLocks noChangeArrowheads="1"/>
            </p:cNvSpPr>
            <p:nvPr/>
          </p:nvSpPr>
          <p:spPr bwMode="auto">
            <a:xfrm>
              <a:off x="3192218" y="5365459"/>
              <a:ext cx="32318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b="1" dirty="0">
                  <a:latin typeface="Courier" charset="0"/>
                </a:rPr>
                <a:t>e        </a:t>
              </a:r>
              <a:endParaRPr lang="en-US" sz="1800" b="1" dirty="0">
                <a:latin typeface="Courier" charset="0"/>
              </a:endParaRPr>
            </a:p>
          </p:txBody>
        </p:sp>
        <p:sp>
          <p:nvSpPr>
            <p:cNvPr id="62" name="Text Box 62"/>
            <p:cNvSpPr txBox="1">
              <a:spLocks noChangeArrowheads="1"/>
            </p:cNvSpPr>
            <p:nvPr/>
          </p:nvSpPr>
          <p:spPr bwMode="auto">
            <a:xfrm>
              <a:off x="6587129" y="5365459"/>
              <a:ext cx="32318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b="1" dirty="0">
                  <a:latin typeface="Courier" charset="0"/>
                </a:rPr>
                <a:t>f        </a:t>
              </a:r>
              <a:endParaRPr lang="en-US" sz="1800" b="1" dirty="0">
                <a:latin typeface="Courier" charset="0"/>
              </a:endParaRPr>
            </a:p>
          </p:txBody>
        </p:sp>
        <p:sp>
          <p:nvSpPr>
            <p:cNvPr id="63" name="Text Box 62"/>
            <p:cNvSpPr txBox="1">
              <a:spLocks noChangeArrowheads="1"/>
            </p:cNvSpPr>
            <p:nvPr/>
          </p:nvSpPr>
          <p:spPr bwMode="auto">
            <a:xfrm>
              <a:off x="5328501" y="4109818"/>
              <a:ext cx="33855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b="1" dirty="0">
                  <a:latin typeface="Courier" charset="0"/>
                </a:rPr>
                <a:t>m        </a:t>
              </a:r>
              <a:endParaRPr lang="en-US" sz="1800" b="1" dirty="0">
                <a:latin typeface="Courier" charset="0"/>
              </a:endParaRPr>
            </a:p>
          </p:txBody>
        </p:sp>
        <p:cxnSp>
          <p:nvCxnSpPr>
            <p:cNvPr id="69" name="Straight Connector 68"/>
            <p:cNvCxnSpPr/>
            <p:nvPr/>
          </p:nvCxnSpPr>
          <p:spPr>
            <a:xfrm flipV="1">
              <a:off x="3192218" y="4678797"/>
              <a:ext cx="511935" cy="602"/>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520800" y="5387622"/>
              <a:ext cx="366390" cy="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6403934" y="5382811"/>
              <a:ext cx="1220866" cy="4811"/>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306810" y="3698876"/>
              <a:ext cx="366390" cy="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501137" y="3701194"/>
              <a:ext cx="366390" cy="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6" name="Text Box 62"/>
            <p:cNvSpPr txBox="1">
              <a:spLocks noChangeArrowheads="1"/>
            </p:cNvSpPr>
            <p:nvPr/>
          </p:nvSpPr>
          <p:spPr bwMode="auto">
            <a:xfrm>
              <a:off x="565958" y="4665567"/>
              <a:ext cx="32318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b="1" dirty="0">
                  <a:latin typeface="Courier" charset="0"/>
                </a:rPr>
                <a:t>h        </a:t>
              </a:r>
              <a:endParaRPr lang="en-US" sz="1800" b="1" dirty="0">
                <a:latin typeface="Courier" charset="0"/>
              </a:endParaRPr>
            </a:p>
          </p:txBody>
        </p:sp>
        <p:sp>
          <p:nvSpPr>
            <p:cNvPr id="77" name="Text Box 62"/>
            <p:cNvSpPr txBox="1">
              <a:spLocks noChangeArrowheads="1"/>
            </p:cNvSpPr>
            <p:nvPr/>
          </p:nvSpPr>
          <p:spPr bwMode="auto">
            <a:xfrm>
              <a:off x="2725596" y="4665567"/>
              <a:ext cx="32318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b="1" dirty="0" err="1">
                  <a:latin typeface="Courier" charset="0"/>
                </a:rPr>
                <a:t>i</a:t>
              </a:r>
              <a:r>
                <a:rPr lang="en-US" b="1" dirty="0">
                  <a:latin typeface="Courier" charset="0"/>
                </a:rPr>
                <a:t>        </a:t>
              </a:r>
              <a:endParaRPr lang="en-US" sz="1800" b="1" dirty="0">
                <a:latin typeface="Courier" charset="0"/>
              </a:endParaRPr>
            </a:p>
          </p:txBody>
        </p:sp>
        <p:sp>
          <p:nvSpPr>
            <p:cNvPr id="78" name="Text Box 62"/>
            <p:cNvSpPr txBox="1">
              <a:spLocks noChangeArrowheads="1"/>
            </p:cNvSpPr>
            <p:nvPr/>
          </p:nvSpPr>
          <p:spPr bwMode="auto">
            <a:xfrm>
              <a:off x="7572966" y="4944167"/>
              <a:ext cx="32318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b="1" dirty="0">
                  <a:latin typeface="Courier" charset="0"/>
                </a:rPr>
                <a:t>g        </a:t>
              </a:r>
              <a:endParaRPr lang="en-US" sz="1800" b="1" dirty="0">
                <a:latin typeface="Courier" charset="0"/>
              </a:endParaRPr>
            </a:p>
          </p:txBody>
        </p:sp>
        <p:sp>
          <p:nvSpPr>
            <p:cNvPr id="79" name="Text Box 62"/>
            <p:cNvSpPr txBox="1">
              <a:spLocks noChangeArrowheads="1"/>
            </p:cNvSpPr>
            <p:nvPr/>
          </p:nvSpPr>
          <p:spPr bwMode="auto">
            <a:xfrm>
              <a:off x="3014575" y="3698876"/>
              <a:ext cx="32318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b="1" dirty="0">
                  <a:latin typeface="Courier" charset="0"/>
                </a:rPr>
                <a:t>l        </a:t>
              </a:r>
              <a:endParaRPr lang="en-US" sz="1800" b="1" dirty="0">
                <a:latin typeface="Courier" charset="0"/>
              </a:endParaRPr>
            </a:p>
          </p:txBody>
        </p:sp>
        <p:sp>
          <p:nvSpPr>
            <p:cNvPr id="80" name="Text Box 62"/>
            <p:cNvSpPr txBox="1">
              <a:spLocks noChangeArrowheads="1"/>
            </p:cNvSpPr>
            <p:nvPr/>
          </p:nvSpPr>
          <p:spPr bwMode="auto">
            <a:xfrm>
              <a:off x="6022511" y="4573428"/>
              <a:ext cx="32318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b="1" dirty="0">
                  <a:latin typeface="Courier" charset="0"/>
                </a:rPr>
                <a:t>j        </a:t>
              </a:r>
              <a:endParaRPr lang="en-US" sz="1800" b="1" dirty="0">
                <a:latin typeface="Courier" charset="0"/>
              </a:endParaRPr>
            </a:p>
          </p:txBody>
        </p:sp>
        <p:cxnSp>
          <p:nvCxnSpPr>
            <p:cNvPr id="81" name="Straight Connector 80"/>
            <p:cNvCxnSpPr/>
            <p:nvPr/>
          </p:nvCxnSpPr>
          <p:spPr>
            <a:xfrm flipV="1">
              <a:off x="5214426" y="4566813"/>
              <a:ext cx="1640298" cy="1323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6508155" y="4573428"/>
              <a:ext cx="366390" cy="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84" name="TextBox 83"/>
          <p:cNvSpPr txBox="1"/>
          <p:nvPr/>
        </p:nvSpPr>
        <p:spPr>
          <a:xfrm>
            <a:off x="175738" y="5432605"/>
            <a:ext cx="1875183" cy="461665"/>
          </a:xfrm>
          <a:prstGeom prst="rect">
            <a:avLst/>
          </a:prstGeom>
          <a:noFill/>
        </p:spPr>
        <p:txBody>
          <a:bodyPr wrap="none" rtlCol="0">
            <a:spAutoFit/>
          </a:bodyPr>
          <a:lstStyle/>
          <a:p>
            <a:r>
              <a:rPr lang="en-US" sz="2400" dirty="0"/>
              <a:t>General case: </a:t>
            </a:r>
          </a:p>
        </p:txBody>
      </p:sp>
      <p:cxnSp>
        <p:nvCxnSpPr>
          <p:cNvPr id="85" name="Straight Connector 84"/>
          <p:cNvCxnSpPr>
            <a:stCxn id="84" idx="3"/>
          </p:cNvCxnSpPr>
          <p:nvPr/>
        </p:nvCxnSpPr>
        <p:spPr>
          <a:xfrm flipV="1">
            <a:off x="2050921" y="5617271"/>
            <a:ext cx="6967769" cy="46167"/>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488090" y="5656961"/>
            <a:ext cx="181249" cy="16043"/>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5129340" y="5651557"/>
            <a:ext cx="366390" cy="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6258756" y="5673004"/>
            <a:ext cx="996482" cy="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2474039" y="5656961"/>
            <a:ext cx="366390" cy="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8671251" y="5656961"/>
            <a:ext cx="366390" cy="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15549" y="5852559"/>
            <a:ext cx="8596024" cy="646331"/>
          </a:xfrm>
          <a:prstGeom prst="rect">
            <a:avLst/>
          </a:prstGeom>
          <a:noFill/>
        </p:spPr>
        <p:txBody>
          <a:bodyPr wrap="square" rtlCol="0">
            <a:spAutoFit/>
          </a:bodyPr>
          <a:lstStyle/>
          <a:p>
            <a:pPr algn="ctr"/>
            <a:r>
              <a:rPr lang="en-US" dirty="0"/>
              <a:t>A general sequence higher up in the graph contains short segments of “live” sequence separated by regions that do not contribute to the final observed sequences </a:t>
            </a:r>
            <a:r>
              <a:rPr lang="en-US" dirty="0" err="1"/>
              <a:t>a,b,c,d</a:t>
            </a:r>
            <a:endParaRPr lang="en-US" dirty="0"/>
          </a:p>
        </p:txBody>
      </p:sp>
    </p:spTree>
    <p:extLst>
      <p:ext uri="{BB962C8B-B14F-4D97-AF65-F5344CB8AC3E}">
        <p14:creationId xmlns:p14="http://schemas.microsoft.com/office/powerpoint/2010/main" val="421405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a:t>Sequentially </a:t>
            </a:r>
            <a:r>
              <a:rPr lang="en-US" dirty="0" err="1"/>
              <a:t>Markovian</a:t>
            </a:r>
            <a:r>
              <a:rPr lang="en-US" dirty="0"/>
              <a:t> Coalescent approximation (</a:t>
            </a:r>
            <a:r>
              <a:rPr lang="en-US" dirty="0" err="1"/>
              <a:t>McVean</a:t>
            </a:r>
            <a:r>
              <a:rPr lang="en-US" dirty="0"/>
              <a:t> and Cardin, 2005)</a:t>
            </a:r>
          </a:p>
        </p:txBody>
      </p:sp>
      <p:sp>
        <p:nvSpPr>
          <p:cNvPr id="3" name="Content Placeholder 2"/>
          <p:cNvSpPr>
            <a:spLocks noGrp="1"/>
          </p:cNvSpPr>
          <p:nvPr>
            <p:ph idx="1"/>
          </p:nvPr>
        </p:nvSpPr>
        <p:spPr>
          <a:xfrm>
            <a:off x="457200" y="1623060"/>
            <a:ext cx="8498298" cy="5234940"/>
          </a:xfrm>
        </p:spPr>
        <p:txBody>
          <a:bodyPr>
            <a:normAutofit fontScale="77500" lnSpcReduction="20000"/>
          </a:bodyPr>
          <a:lstStyle/>
          <a:p>
            <a:r>
              <a:rPr lang="en-US" dirty="0"/>
              <a:t>Only consider the coalescences between sequences whose active segments overlap</a:t>
            </a:r>
          </a:p>
          <a:p>
            <a:pPr lvl="1"/>
            <a:r>
              <a:rPr lang="en-US" dirty="0"/>
              <a:t>Others (e.g. </a:t>
            </a:r>
            <a:r>
              <a:rPr lang="en-US" b="1" dirty="0" err="1">
                <a:latin typeface="Courier" charset="0"/>
              </a:rPr>
              <a:t>i</a:t>
            </a:r>
            <a:r>
              <a:rPr lang="en-US" dirty="0" err="1"/>
              <a:t>+</a:t>
            </a:r>
            <a:r>
              <a:rPr lang="en-US" b="1" dirty="0" err="1">
                <a:latin typeface="Courier" charset="0"/>
              </a:rPr>
              <a:t>e</a:t>
            </a:r>
            <a:r>
              <a:rPr lang="en-US" dirty="0"/>
              <a:t> -&gt; </a:t>
            </a:r>
            <a:r>
              <a:rPr lang="en-US" b="1" dirty="0">
                <a:latin typeface="Courier" charset="0"/>
              </a:rPr>
              <a:t>l</a:t>
            </a:r>
            <a:r>
              <a:rPr lang="en-US" dirty="0"/>
              <a:t> in previous slide) are ignored: effectively treat left and right segments as independent</a:t>
            </a:r>
          </a:p>
          <a:p>
            <a:pPr lvl="1"/>
            <a:r>
              <a:rPr lang="en-US" dirty="0"/>
              <a:t>General case now contains only a single live region</a:t>
            </a:r>
          </a:p>
          <a:p>
            <a:pPr lvl="1"/>
            <a:r>
              <a:rPr lang="en-US" dirty="0"/>
              <a:t>Equivalent to left to right “prune and graft” process on trees</a:t>
            </a:r>
          </a:p>
          <a:p>
            <a:r>
              <a:rPr lang="en-US" dirty="0"/>
              <a:t>This addresses the problems in the previous slide </a:t>
            </a:r>
          </a:p>
          <a:p>
            <a:r>
              <a:rPr lang="en-US" dirty="0"/>
              <a:t>Supports efficient inference because of left to right Markov property</a:t>
            </a:r>
          </a:p>
          <a:p>
            <a:r>
              <a:rPr lang="en-US" dirty="0"/>
              <a:t>Very good approximation to the coalescent with recombination </a:t>
            </a:r>
          </a:p>
          <a:p>
            <a:pPr lvl="1"/>
            <a:r>
              <a:rPr lang="en-US" dirty="0"/>
              <a:t>Simulation implemented in </a:t>
            </a:r>
            <a:r>
              <a:rPr lang="en-US" dirty="0" err="1"/>
              <a:t>MaCS</a:t>
            </a:r>
            <a:r>
              <a:rPr lang="en-US" dirty="0"/>
              <a:t> (Chen et al. 2008) </a:t>
            </a:r>
          </a:p>
          <a:p>
            <a:pPr lvl="1"/>
            <a:r>
              <a:rPr lang="en-US" dirty="0"/>
              <a:t>Newer approximation SCRM (</a:t>
            </a:r>
            <a:r>
              <a:rPr lang="en-US" dirty="0" err="1"/>
              <a:t>Staab</a:t>
            </a:r>
            <a:r>
              <a:rPr lang="en-US" dirty="0"/>
              <a:t> et al. 2015) keeps short gaps</a:t>
            </a:r>
          </a:p>
          <a:p>
            <a:r>
              <a:rPr lang="en-US" dirty="0"/>
              <a:t>Now superseded by </a:t>
            </a:r>
            <a:r>
              <a:rPr lang="en-US" dirty="0" err="1"/>
              <a:t>msprime</a:t>
            </a:r>
            <a:r>
              <a:rPr lang="en-US" dirty="0"/>
              <a:t> (Kelleher et al. 2016) , which does it all properly</a:t>
            </a:r>
          </a:p>
        </p:txBody>
      </p:sp>
    </p:spTree>
    <p:extLst>
      <p:ext uri="{BB962C8B-B14F-4D97-AF65-F5344CB8AC3E}">
        <p14:creationId xmlns:p14="http://schemas.microsoft.com/office/powerpoint/2010/main" val="2099760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1046E-EE9A-F440-A6C0-7F182D63CBC0}"/>
              </a:ext>
            </a:extLst>
          </p:cNvPr>
          <p:cNvSpPr>
            <a:spLocks noGrp="1"/>
          </p:cNvSpPr>
          <p:nvPr>
            <p:ph type="title"/>
          </p:nvPr>
        </p:nvSpPr>
        <p:spPr>
          <a:xfrm>
            <a:off x="0" y="0"/>
            <a:ext cx="9063990" cy="1143000"/>
          </a:xfrm>
        </p:spPr>
        <p:txBody>
          <a:bodyPr>
            <a:normAutofit fontScale="90000"/>
          </a:bodyPr>
          <a:lstStyle/>
          <a:p>
            <a:r>
              <a:rPr lang="en-US" dirty="0"/>
              <a:t>Kelleher’s “Tree sequence” representation</a:t>
            </a:r>
          </a:p>
        </p:txBody>
      </p:sp>
      <p:pic>
        <p:nvPicPr>
          <p:cNvPr id="5" name="Picture 4">
            <a:extLst>
              <a:ext uri="{FF2B5EF4-FFF2-40B4-BE49-F238E27FC236}">
                <a16:creationId xmlns:a16="http://schemas.microsoft.com/office/drawing/2014/main" id="{CFD1D350-31E2-D047-B57F-64E0ED9D3AD8}"/>
              </a:ext>
            </a:extLst>
          </p:cNvPr>
          <p:cNvPicPr>
            <a:picLocks noChangeAspect="1"/>
          </p:cNvPicPr>
          <p:nvPr/>
        </p:nvPicPr>
        <p:blipFill>
          <a:blip r:embed="rId3"/>
          <a:stretch>
            <a:fillRect/>
          </a:stretch>
        </p:blipFill>
        <p:spPr>
          <a:xfrm>
            <a:off x="4325509" y="1583054"/>
            <a:ext cx="5652881" cy="3918011"/>
          </a:xfrm>
          <a:prstGeom prst="rect">
            <a:avLst/>
          </a:prstGeom>
        </p:spPr>
      </p:pic>
      <p:sp>
        <p:nvSpPr>
          <p:cNvPr id="6" name="TextBox 5">
            <a:extLst>
              <a:ext uri="{FF2B5EF4-FFF2-40B4-BE49-F238E27FC236}">
                <a16:creationId xmlns:a16="http://schemas.microsoft.com/office/drawing/2014/main" id="{73C50DEE-74B4-7C46-8498-C65BD61940E9}"/>
              </a:ext>
            </a:extLst>
          </p:cNvPr>
          <p:cNvSpPr txBox="1"/>
          <p:nvPr/>
        </p:nvSpPr>
        <p:spPr>
          <a:xfrm>
            <a:off x="4686300" y="5780782"/>
            <a:ext cx="4297680" cy="1077218"/>
          </a:xfrm>
          <a:prstGeom prst="rect">
            <a:avLst/>
          </a:prstGeom>
          <a:noFill/>
        </p:spPr>
        <p:txBody>
          <a:bodyPr wrap="square" rtlCol="0">
            <a:spAutoFit/>
          </a:bodyPr>
          <a:lstStyle/>
          <a:p>
            <a:pPr algn="r"/>
            <a:r>
              <a:rPr lang="en-GB" sz="1600" dirty="0">
                <a:solidFill>
                  <a:schemeClr val="accent1"/>
                </a:solidFill>
              </a:rPr>
              <a:t>Kelleher, J., Etheridge, A. M. &amp; </a:t>
            </a:r>
            <a:r>
              <a:rPr lang="en-GB" sz="1600" dirty="0" err="1">
                <a:solidFill>
                  <a:schemeClr val="accent1"/>
                </a:solidFill>
              </a:rPr>
              <a:t>McVean</a:t>
            </a:r>
            <a:r>
              <a:rPr lang="en-GB" sz="1600" dirty="0">
                <a:solidFill>
                  <a:schemeClr val="accent1"/>
                </a:solidFill>
              </a:rPr>
              <a:t>, G. Efficient Coalescent Simulation and Genealogical Analysis for Large Sample Sizes. </a:t>
            </a:r>
          </a:p>
          <a:p>
            <a:pPr algn="r"/>
            <a:r>
              <a:rPr lang="en-GB" sz="1600" i="1" dirty="0" err="1">
                <a:solidFill>
                  <a:schemeClr val="accent1"/>
                </a:solidFill>
              </a:rPr>
              <a:t>PLoS</a:t>
            </a:r>
            <a:r>
              <a:rPr lang="en-GB" sz="1600" i="1" dirty="0">
                <a:solidFill>
                  <a:schemeClr val="accent1"/>
                </a:solidFill>
              </a:rPr>
              <a:t> </a:t>
            </a:r>
            <a:r>
              <a:rPr lang="en-GB" sz="1600" i="1" dirty="0" err="1">
                <a:solidFill>
                  <a:schemeClr val="accent1"/>
                </a:solidFill>
              </a:rPr>
              <a:t>Comput</a:t>
            </a:r>
            <a:r>
              <a:rPr lang="en-GB" sz="1600" i="1" dirty="0">
                <a:solidFill>
                  <a:schemeClr val="accent1"/>
                </a:solidFill>
              </a:rPr>
              <a:t>. Biol.</a:t>
            </a:r>
            <a:r>
              <a:rPr lang="en-GB" sz="1600" dirty="0">
                <a:solidFill>
                  <a:schemeClr val="accent1"/>
                </a:solidFill>
              </a:rPr>
              <a:t> </a:t>
            </a:r>
            <a:r>
              <a:rPr lang="en-GB" sz="1600" b="1" dirty="0">
                <a:solidFill>
                  <a:schemeClr val="accent1"/>
                </a:solidFill>
              </a:rPr>
              <a:t>12</a:t>
            </a:r>
            <a:r>
              <a:rPr lang="en-GB" sz="1600" dirty="0">
                <a:solidFill>
                  <a:schemeClr val="accent1"/>
                </a:solidFill>
              </a:rPr>
              <a:t>, e1004842 (2016).</a:t>
            </a:r>
            <a:endParaRPr lang="en-US" sz="1600" dirty="0">
              <a:solidFill>
                <a:schemeClr val="accent1"/>
              </a:solidFill>
            </a:endParaRPr>
          </a:p>
        </p:txBody>
      </p:sp>
      <p:pic>
        <p:nvPicPr>
          <p:cNvPr id="8" name="Picture 7">
            <a:extLst>
              <a:ext uri="{FF2B5EF4-FFF2-40B4-BE49-F238E27FC236}">
                <a16:creationId xmlns:a16="http://schemas.microsoft.com/office/drawing/2014/main" id="{3E4FFF3D-7464-0F4E-9C03-0C457CA16918}"/>
              </a:ext>
            </a:extLst>
          </p:cNvPr>
          <p:cNvPicPr>
            <a:picLocks noChangeAspect="1"/>
          </p:cNvPicPr>
          <p:nvPr/>
        </p:nvPicPr>
        <p:blipFill>
          <a:blip r:embed="rId4"/>
          <a:stretch>
            <a:fillRect/>
          </a:stretch>
        </p:blipFill>
        <p:spPr>
          <a:xfrm>
            <a:off x="0" y="1016001"/>
            <a:ext cx="4325509" cy="5527039"/>
          </a:xfrm>
          <a:prstGeom prst="rect">
            <a:avLst/>
          </a:prstGeom>
        </p:spPr>
      </p:pic>
      <p:sp>
        <p:nvSpPr>
          <p:cNvPr id="9" name="TextBox 8">
            <a:extLst>
              <a:ext uri="{FF2B5EF4-FFF2-40B4-BE49-F238E27FC236}">
                <a16:creationId xmlns:a16="http://schemas.microsoft.com/office/drawing/2014/main" id="{A61B999D-B0E8-354B-8A6E-F66B61B39669}"/>
              </a:ext>
            </a:extLst>
          </p:cNvPr>
          <p:cNvSpPr txBox="1"/>
          <p:nvPr/>
        </p:nvSpPr>
        <p:spPr>
          <a:xfrm>
            <a:off x="160020" y="6519446"/>
            <a:ext cx="4325509" cy="338554"/>
          </a:xfrm>
          <a:prstGeom prst="rect">
            <a:avLst/>
          </a:prstGeom>
          <a:noFill/>
        </p:spPr>
        <p:txBody>
          <a:bodyPr wrap="square" rtlCol="0">
            <a:spAutoFit/>
          </a:bodyPr>
          <a:lstStyle/>
          <a:p>
            <a:pPr algn="ctr"/>
            <a:r>
              <a:rPr lang="en-GB" sz="1600" dirty="0"/>
              <a:t>Hudson’s algorithm</a:t>
            </a:r>
          </a:p>
        </p:txBody>
      </p:sp>
    </p:spTree>
    <p:extLst>
      <p:ext uri="{BB962C8B-B14F-4D97-AF65-F5344CB8AC3E}">
        <p14:creationId xmlns:p14="http://schemas.microsoft.com/office/powerpoint/2010/main" val="1449894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References/Books</a:t>
            </a:r>
          </a:p>
        </p:txBody>
      </p:sp>
      <p:sp>
        <p:nvSpPr>
          <p:cNvPr id="3" name="Content Placeholder 2"/>
          <p:cNvSpPr>
            <a:spLocks noGrp="1"/>
          </p:cNvSpPr>
          <p:nvPr>
            <p:ph idx="1"/>
          </p:nvPr>
        </p:nvSpPr>
        <p:spPr/>
        <p:txBody>
          <a:bodyPr>
            <a:normAutofit fontScale="85000" lnSpcReduction="20000"/>
          </a:bodyPr>
          <a:lstStyle/>
          <a:p>
            <a:r>
              <a:rPr lang="en-US" dirty="0"/>
              <a:t>Gene genealogies and the coalescent process</a:t>
            </a:r>
          </a:p>
          <a:p>
            <a:pPr lvl="1"/>
            <a:r>
              <a:rPr lang="en-US" dirty="0"/>
              <a:t>Hudson RR (1990) Oxford Surveys in Evolutionary Biology </a:t>
            </a:r>
            <a:r>
              <a:rPr lang="en-US" b="1" dirty="0"/>
              <a:t>7</a:t>
            </a:r>
            <a:r>
              <a:rPr lang="en-US" dirty="0"/>
              <a:t>:1-44 </a:t>
            </a:r>
            <a:r>
              <a:rPr lang="en-US" i="1" dirty="0"/>
              <a:t>Excellent review and </a:t>
            </a:r>
            <a:r>
              <a:rPr lang="en-US" i="1" dirty="0" err="1"/>
              <a:t>ms</a:t>
            </a:r>
            <a:r>
              <a:rPr lang="en-US" i="1" dirty="0"/>
              <a:t> simulator</a:t>
            </a:r>
            <a:endParaRPr lang="en-US" dirty="0"/>
          </a:p>
          <a:p>
            <a:r>
              <a:rPr lang="en-US" dirty="0"/>
              <a:t>Approximating the coalescent with recombination</a:t>
            </a:r>
          </a:p>
          <a:p>
            <a:pPr lvl="1"/>
            <a:r>
              <a:rPr lang="en-US" dirty="0" err="1"/>
              <a:t>McVean</a:t>
            </a:r>
            <a:r>
              <a:rPr lang="en-US" dirty="0"/>
              <a:t> GA, Cardin NJ (2005) Phil Trans Roy </a:t>
            </a:r>
            <a:r>
              <a:rPr lang="en-US" dirty="0" err="1"/>
              <a:t>Soc</a:t>
            </a:r>
            <a:r>
              <a:rPr lang="en-US" dirty="0"/>
              <a:t> </a:t>
            </a:r>
            <a:r>
              <a:rPr lang="en-US" b="1" dirty="0"/>
              <a:t>1459</a:t>
            </a:r>
            <a:r>
              <a:rPr lang="en-US" dirty="0"/>
              <a:t>:1387-1393  </a:t>
            </a:r>
            <a:r>
              <a:rPr lang="en-US" i="1" dirty="0"/>
              <a:t>Sequentially </a:t>
            </a:r>
            <a:r>
              <a:rPr lang="en-US" i="1" dirty="0" err="1"/>
              <a:t>Markovian</a:t>
            </a:r>
            <a:r>
              <a:rPr lang="en-US" i="1" dirty="0"/>
              <a:t> Coalescent</a:t>
            </a:r>
          </a:p>
          <a:p>
            <a:r>
              <a:rPr lang="en-US" dirty="0"/>
              <a:t>Coalescent Theory – an Introduction</a:t>
            </a:r>
          </a:p>
          <a:p>
            <a:pPr lvl="1"/>
            <a:r>
              <a:rPr lang="en-US" dirty="0"/>
              <a:t>John </a:t>
            </a:r>
            <a:r>
              <a:rPr lang="en-US" dirty="0" err="1"/>
              <a:t>Wakeley</a:t>
            </a:r>
            <a:r>
              <a:rPr lang="en-US" dirty="0"/>
              <a:t> (2008)  </a:t>
            </a:r>
            <a:r>
              <a:rPr lang="en-US" i="1" dirty="0"/>
              <a:t>Strong but heavy</a:t>
            </a:r>
          </a:p>
          <a:p>
            <a:r>
              <a:rPr lang="en-US" dirty="0"/>
              <a:t>Gene Genealogies, Variation and Evolution: A Primer in Coalescent Theory</a:t>
            </a:r>
            <a:endParaRPr lang="en-US" b="1" dirty="0"/>
          </a:p>
          <a:p>
            <a:pPr lvl="1"/>
            <a:r>
              <a:rPr lang="en-US" dirty="0" err="1"/>
              <a:t>Jotun</a:t>
            </a:r>
            <a:r>
              <a:rPr lang="en-US" dirty="0"/>
              <a:t> Hein, </a:t>
            </a:r>
            <a:r>
              <a:rPr lang="en-US" dirty="0" err="1"/>
              <a:t>Mikkel</a:t>
            </a:r>
            <a:r>
              <a:rPr lang="en-US" dirty="0"/>
              <a:t> </a:t>
            </a:r>
            <a:r>
              <a:rPr lang="en-US" dirty="0" err="1"/>
              <a:t>Schierrup</a:t>
            </a:r>
            <a:r>
              <a:rPr lang="en-US" dirty="0"/>
              <a:t>, </a:t>
            </a:r>
            <a:r>
              <a:rPr lang="en-US" dirty="0" err="1"/>
              <a:t>Carsten</a:t>
            </a:r>
            <a:r>
              <a:rPr lang="en-US" dirty="0"/>
              <a:t> </a:t>
            </a:r>
            <a:r>
              <a:rPr lang="en-US" dirty="0" err="1"/>
              <a:t>Wiuf</a:t>
            </a:r>
            <a:r>
              <a:rPr lang="en-US" dirty="0"/>
              <a:t> (2005) </a:t>
            </a:r>
            <a:r>
              <a:rPr lang="en-US" i="1" dirty="0"/>
              <a:t>More quirky; lots of nice, but stray observations</a:t>
            </a:r>
          </a:p>
          <a:p>
            <a:pPr lvl="1"/>
            <a:endParaRPr lang="en-US" b="1" dirty="0"/>
          </a:p>
        </p:txBody>
      </p:sp>
    </p:spTree>
    <p:extLst>
      <p:ext uri="{BB962C8B-B14F-4D97-AF65-F5344CB8AC3E}">
        <p14:creationId xmlns:p14="http://schemas.microsoft.com/office/powerpoint/2010/main" val="857058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many effective </a:t>
            </a:r>
            <a:r>
              <a:rPr lang="en-US" dirty="0" err="1"/>
              <a:t>recombinations</a:t>
            </a:r>
            <a:r>
              <a:rPr lang="en-US" dirty="0"/>
              <a:t> </a:t>
            </a:r>
            <a:br>
              <a:rPr lang="en-US" dirty="0"/>
            </a:br>
            <a:r>
              <a:rPr lang="en-US" dirty="0"/>
              <a:t>do we expect?</a:t>
            </a:r>
          </a:p>
        </p:txBody>
      </p:sp>
      <p:sp>
        <p:nvSpPr>
          <p:cNvPr id="3" name="Content Placeholder 2"/>
          <p:cNvSpPr>
            <a:spLocks noGrp="1"/>
          </p:cNvSpPr>
          <p:nvPr>
            <p:ph idx="1"/>
          </p:nvPr>
        </p:nvSpPr>
        <p:spPr>
          <a:xfrm>
            <a:off x="457200" y="1793484"/>
            <a:ext cx="8229600" cy="4525963"/>
          </a:xfrm>
        </p:spPr>
        <p:txBody>
          <a:bodyPr/>
          <a:lstStyle/>
          <a:p>
            <a:r>
              <a:rPr lang="en-US" dirty="0" err="1"/>
              <a:t>Recombinations</a:t>
            </a:r>
            <a:r>
              <a:rPr lang="en-US" dirty="0"/>
              <a:t> occur at random on the tree</a:t>
            </a:r>
          </a:p>
          <a:p>
            <a:r>
              <a:rPr lang="en-US" dirty="0"/>
              <a:t>Recombination rate in humans is around the same as mutation rate</a:t>
            </a:r>
          </a:p>
          <a:p>
            <a:pPr lvl="1"/>
            <a:r>
              <a:rPr lang="en-US" dirty="0"/>
              <a:t>Around 30 per generation per haploid genome</a:t>
            </a:r>
          </a:p>
          <a:p>
            <a:pPr lvl="1"/>
            <a:r>
              <a:rPr lang="en-US" dirty="0"/>
              <a:t>One per 100Mb (a bit more than one per chromosome)</a:t>
            </a:r>
          </a:p>
        </p:txBody>
      </p:sp>
    </p:spTree>
    <p:extLst>
      <p:ext uri="{BB962C8B-B14F-4D97-AF65-F5344CB8AC3E}">
        <p14:creationId xmlns:p14="http://schemas.microsoft.com/office/powerpoint/2010/main" val="455213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divine right of kings”?</a:t>
            </a:r>
          </a:p>
        </p:txBody>
      </p:sp>
      <p:sp>
        <p:nvSpPr>
          <p:cNvPr id="3" name="Content Placeholder 2"/>
          <p:cNvSpPr>
            <a:spLocks noGrp="1"/>
          </p:cNvSpPr>
          <p:nvPr>
            <p:ph idx="1"/>
          </p:nvPr>
        </p:nvSpPr>
        <p:spPr>
          <a:xfrm>
            <a:off x="457200" y="1600200"/>
            <a:ext cx="8229600" cy="5257800"/>
          </a:xfrm>
        </p:spPr>
        <p:txBody>
          <a:bodyPr>
            <a:normAutofit fontScale="92500" lnSpcReduction="20000"/>
          </a:bodyPr>
          <a:lstStyle/>
          <a:p>
            <a:r>
              <a:rPr lang="en-US" dirty="0"/>
              <a:t>We each have 2</a:t>
            </a:r>
            <a:r>
              <a:rPr lang="en-US" i="1" baseline="30000" dirty="0"/>
              <a:t>n</a:t>
            </a:r>
            <a:r>
              <a:rPr lang="en-US" dirty="0"/>
              <a:t> ancestors </a:t>
            </a:r>
            <a:r>
              <a:rPr lang="en-US" i="1" dirty="0"/>
              <a:t>n</a:t>
            </a:r>
            <a:r>
              <a:rPr lang="en-US" dirty="0"/>
              <a:t> generations back</a:t>
            </a:r>
          </a:p>
          <a:p>
            <a:pPr lvl="1"/>
            <a:r>
              <a:rPr lang="en-US" dirty="0"/>
              <a:t>(some might be multiple ancestors)</a:t>
            </a:r>
          </a:p>
          <a:p>
            <a:r>
              <a:rPr lang="en-US" dirty="0"/>
              <a:t>We have ~60</a:t>
            </a:r>
            <a:r>
              <a:rPr lang="en-US" i="1" dirty="0"/>
              <a:t>n</a:t>
            </a:r>
            <a:r>
              <a:rPr lang="en-US" dirty="0"/>
              <a:t> genome fragments from </a:t>
            </a:r>
            <a:r>
              <a:rPr lang="en-US" i="1" dirty="0"/>
              <a:t>n </a:t>
            </a:r>
            <a:r>
              <a:rPr lang="en-US" dirty="0"/>
              <a:t>generations back</a:t>
            </a:r>
          </a:p>
          <a:p>
            <a:pPr lvl="1"/>
            <a:r>
              <a:rPr lang="en-US" dirty="0"/>
              <a:t>~30 </a:t>
            </a:r>
            <a:r>
              <a:rPr lang="en-US" dirty="0" err="1"/>
              <a:t>recombinations</a:t>
            </a:r>
            <a:r>
              <a:rPr lang="en-US" dirty="0"/>
              <a:t> per generation per haploid genome</a:t>
            </a:r>
          </a:p>
          <a:p>
            <a:r>
              <a:rPr lang="en-US" dirty="0"/>
              <a:t>2</a:t>
            </a:r>
            <a:r>
              <a:rPr lang="en-US" i="1" baseline="30000" dirty="0"/>
              <a:t>n</a:t>
            </a:r>
            <a:r>
              <a:rPr lang="en-US" i="1" dirty="0"/>
              <a:t> </a:t>
            </a:r>
            <a:r>
              <a:rPr lang="en-US" dirty="0"/>
              <a:t>&gt; 60</a:t>
            </a:r>
            <a:r>
              <a:rPr lang="en-US" i="1" dirty="0"/>
              <a:t>n</a:t>
            </a:r>
            <a:r>
              <a:rPr lang="en-US" dirty="0"/>
              <a:t> for </a:t>
            </a:r>
            <a:r>
              <a:rPr lang="en-US" i="1" dirty="0"/>
              <a:t>n</a:t>
            </a:r>
            <a:r>
              <a:rPr lang="en-US" dirty="0"/>
              <a:t> &gt; 9</a:t>
            </a:r>
          </a:p>
          <a:p>
            <a:pPr lvl="1"/>
            <a:r>
              <a:rPr lang="en-US" dirty="0"/>
              <a:t>The chance of having any DNA from a particular ancestor 10 generations back &lt; 50%</a:t>
            </a:r>
          </a:p>
          <a:p>
            <a:pPr lvl="1"/>
            <a:r>
              <a:rPr lang="en-US" dirty="0"/>
              <a:t>It drops rapidly beyond that</a:t>
            </a:r>
          </a:p>
          <a:p>
            <a:pPr lvl="1"/>
            <a:r>
              <a:rPr lang="en-US" dirty="0"/>
              <a:t>Dynasties are rarely longer than 10 generations….</a:t>
            </a:r>
          </a:p>
          <a:p>
            <a:pPr lvl="1"/>
            <a:r>
              <a:rPr lang="en-US" dirty="0"/>
              <a:t>Few ancestral genealogies go back more than 10 generations (~300 years)</a:t>
            </a:r>
          </a:p>
          <a:p>
            <a:endParaRPr lang="en-US" dirty="0"/>
          </a:p>
        </p:txBody>
      </p:sp>
    </p:spTree>
    <p:extLst>
      <p:ext uri="{BB962C8B-B14F-4D97-AF65-F5344CB8AC3E}">
        <p14:creationId xmlns:p14="http://schemas.microsoft.com/office/powerpoint/2010/main" val="163987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299" name="Rectangle 3"/>
          <p:cNvSpPr>
            <a:spLocks noGrp="1" noChangeArrowheads="1"/>
          </p:cNvSpPr>
          <p:nvPr>
            <p:ph type="title"/>
          </p:nvPr>
        </p:nvSpPr>
        <p:spPr>
          <a:xfrm>
            <a:off x="0" y="228600"/>
            <a:ext cx="9144000" cy="1143000"/>
          </a:xfrm>
        </p:spPr>
        <p:txBody>
          <a:bodyPr>
            <a:normAutofit fontScale="90000"/>
          </a:bodyPr>
          <a:lstStyle/>
          <a:p>
            <a:r>
              <a:rPr lang="en-US" dirty="0"/>
              <a:t>The ability to match long </a:t>
            </a:r>
            <a:r>
              <a:rPr lang="en-US" dirty="0" err="1"/>
              <a:t>haplotypes</a:t>
            </a:r>
            <a:r>
              <a:rPr lang="en-US" dirty="0"/>
              <a:t> depends on population structure </a:t>
            </a:r>
          </a:p>
        </p:txBody>
      </p:sp>
      <p:pic>
        <p:nvPicPr>
          <p:cNvPr id="7" name="Picture 6" descr="Screen shot 2011-05-19 at 08.56.54.png"/>
          <p:cNvPicPr>
            <a:picLocks noChangeAspect="1"/>
          </p:cNvPicPr>
          <p:nvPr/>
        </p:nvPicPr>
        <p:blipFill>
          <a:blip r:embed="rId3"/>
          <a:stretch>
            <a:fillRect/>
          </a:stretch>
        </p:blipFill>
        <p:spPr>
          <a:xfrm>
            <a:off x="887730" y="1524000"/>
            <a:ext cx="7124700" cy="4648200"/>
          </a:xfrm>
          <a:prstGeom prst="rect">
            <a:avLst/>
          </a:prstGeom>
        </p:spPr>
      </p:pic>
      <p:sp>
        <p:nvSpPr>
          <p:cNvPr id="4" name="TextBox 3"/>
          <p:cNvSpPr txBox="1"/>
          <p:nvPr/>
        </p:nvSpPr>
        <p:spPr>
          <a:xfrm>
            <a:off x="504402" y="6172200"/>
            <a:ext cx="8182398" cy="400110"/>
          </a:xfrm>
          <a:prstGeom prst="rect">
            <a:avLst/>
          </a:prstGeom>
          <a:noFill/>
        </p:spPr>
        <p:txBody>
          <a:bodyPr wrap="none" rtlCol="0">
            <a:spAutoFit/>
          </a:bodyPr>
          <a:lstStyle/>
          <a:p>
            <a:r>
              <a:rPr lang="en-US" sz="2000" dirty="0">
                <a:latin typeface="+mn-lt"/>
              </a:rPr>
              <a:t>Long range </a:t>
            </a:r>
            <a:r>
              <a:rPr lang="en-US" sz="2000" dirty="0" err="1">
                <a:latin typeface="+mn-lt"/>
              </a:rPr>
              <a:t>haplotype</a:t>
            </a:r>
            <a:r>
              <a:rPr lang="en-US" sz="2000" dirty="0">
                <a:latin typeface="+mn-lt"/>
              </a:rPr>
              <a:t> matches allow very accurate imputation (10</a:t>
            </a:r>
            <a:r>
              <a:rPr lang="en-US" sz="2000" baseline="30000" dirty="0">
                <a:latin typeface="+mn-lt"/>
              </a:rPr>
              <a:t>-7</a:t>
            </a:r>
            <a:r>
              <a:rPr lang="en-US" sz="2000" dirty="0">
                <a:latin typeface="+mn-lt"/>
              </a:rPr>
              <a:t> with SLRP) </a:t>
            </a:r>
          </a:p>
        </p:txBody>
      </p:sp>
      <p:sp>
        <p:nvSpPr>
          <p:cNvPr id="6" name="Text Box 5"/>
          <p:cNvSpPr txBox="1">
            <a:spLocks noChangeArrowheads="1"/>
          </p:cNvSpPr>
          <p:nvPr/>
        </p:nvSpPr>
        <p:spPr bwMode="auto">
          <a:xfrm>
            <a:off x="7711997" y="6477000"/>
            <a:ext cx="1432003" cy="400110"/>
          </a:xfrm>
          <a:prstGeom prst="rect">
            <a:avLst/>
          </a:prstGeom>
          <a:noFill/>
          <a:ln w="9525">
            <a:noFill/>
            <a:miter lim="800000"/>
            <a:headEnd/>
            <a:tailEnd/>
          </a:ln>
        </p:spPr>
        <p:txBody>
          <a:bodyPr wrap="none">
            <a:prstTxWarp prst="textNoShape">
              <a:avLst/>
            </a:prstTxWarp>
            <a:spAutoFit/>
          </a:bodyPr>
          <a:lstStyle/>
          <a:p>
            <a:pPr algn="r"/>
            <a:r>
              <a:rPr lang="en-US" sz="2000" dirty="0" err="1">
                <a:solidFill>
                  <a:srgbClr val="0000FF"/>
                </a:solidFill>
                <a:latin typeface="+mn-lt"/>
              </a:rPr>
              <a:t>Kimmo</a:t>
            </a:r>
            <a:r>
              <a:rPr lang="en-US" sz="2000" dirty="0">
                <a:solidFill>
                  <a:srgbClr val="0000FF"/>
                </a:solidFill>
                <a:latin typeface="+mn-lt"/>
              </a:rPr>
              <a:t> </a:t>
            </a:r>
            <a:r>
              <a:rPr lang="en-US" sz="2000" dirty="0" err="1">
                <a:solidFill>
                  <a:srgbClr val="0000FF"/>
                </a:solidFill>
                <a:latin typeface="+mn-lt"/>
              </a:rPr>
              <a:t>Palin</a:t>
            </a:r>
            <a:endParaRPr lang="en-US" sz="2000" dirty="0">
              <a:solidFill>
                <a:srgbClr val="0000FF"/>
              </a:solidFill>
              <a:latin typeface="+mn-lt"/>
            </a:endParaRPr>
          </a:p>
        </p:txBody>
      </p:sp>
    </p:spTree>
    <p:extLst>
      <p:ext uri="{BB962C8B-B14F-4D97-AF65-F5344CB8AC3E}">
        <p14:creationId xmlns:p14="http://schemas.microsoft.com/office/powerpoint/2010/main" val="1970994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6669-4702-F745-B86A-E8D9DF256732}"/>
              </a:ext>
            </a:extLst>
          </p:cNvPr>
          <p:cNvSpPr>
            <a:spLocks noGrp="1"/>
          </p:cNvSpPr>
          <p:nvPr>
            <p:ph type="title"/>
          </p:nvPr>
        </p:nvSpPr>
        <p:spPr>
          <a:xfrm>
            <a:off x="330200" y="274638"/>
            <a:ext cx="8534400" cy="1143000"/>
          </a:xfrm>
        </p:spPr>
        <p:txBody>
          <a:bodyPr>
            <a:normAutofit fontScale="90000"/>
          </a:bodyPr>
          <a:lstStyle/>
          <a:p>
            <a:r>
              <a:rPr lang="en-GB" dirty="0"/>
              <a:t>Inferring demography from genetic data</a:t>
            </a:r>
            <a:endParaRPr lang="en-US" dirty="0"/>
          </a:p>
        </p:txBody>
      </p:sp>
      <p:sp>
        <p:nvSpPr>
          <p:cNvPr id="3" name="Content Placeholder 2">
            <a:extLst>
              <a:ext uri="{FF2B5EF4-FFF2-40B4-BE49-F238E27FC236}">
                <a16:creationId xmlns:a16="http://schemas.microsoft.com/office/drawing/2014/main" id="{CCC2A2D9-9C17-584F-BEDC-EE9BE3BB5AA4}"/>
              </a:ext>
            </a:extLst>
          </p:cNvPr>
          <p:cNvSpPr>
            <a:spLocks noGrp="1"/>
          </p:cNvSpPr>
          <p:nvPr>
            <p:ph idx="1"/>
          </p:nvPr>
        </p:nvSpPr>
        <p:spPr>
          <a:xfrm>
            <a:off x="457200" y="1853514"/>
            <a:ext cx="8229600" cy="4769708"/>
          </a:xfrm>
        </p:spPr>
        <p:txBody>
          <a:bodyPr>
            <a:normAutofit fontScale="92500" lnSpcReduction="20000"/>
          </a:bodyPr>
          <a:lstStyle/>
          <a:p>
            <a:pPr marL="514350" indent="-514350">
              <a:buFont typeface="+mj-lt"/>
              <a:buAutoNum type="arabicPeriod"/>
            </a:pPr>
            <a:r>
              <a:rPr lang="en-GB" dirty="0"/>
              <a:t>Population </a:t>
            </a:r>
            <a:r>
              <a:rPr lang="en-GB" u="sng" dirty="0"/>
              <a:t>size</a:t>
            </a:r>
            <a:r>
              <a:rPr lang="en-GB" dirty="0"/>
              <a:t> going </a:t>
            </a:r>
            <a:r>
              <a:rPr lang="en-GB" u="sng" dirty="0"/>
              <a:t>back in time</a:t>
            </a:r>
          </a:p>
          <a:p>
            <a:pPr lvl="1"/>
            <a:r>
              <a:rPr lang="en-GB" dirty="0"/>
              <a:t>Actually “effective population size” </a:t>
            </a:r>
            <a:r>
              <a:rPr lang="en-GB" i="1" dirty="0"/>
              <a:t>N</a:t>
            </a:r>
            <a:r>
              <a:rPr lang="en-GB" i="1" baseline="-25000" dirty="0"/>
              <a:t>e</a:t>
            </a:r>
            <a:r>
              <a:rPr lang="en-GB" dirty="0"/>
              <a:t>(t)</a:t>
            </a:r>
          </a:p>
          <a:p>
            <a:pPr lvl="2"/>
            <a:r>
              <a:rPr lang="en-GB" dirty="0"/>
              <a:t>We will come back to what this means</a:t>
            </a:r>
          </a:p>
          <a:p>
            <a:pPr lvl="1"/>
            <a:r>
              <a:rPr lang="en-GB" dirty="0"/>
              <a:t>Approximate time range 10k – 1M years ago</a:t>
            </a:r>
          </a:p>
          <a:p>
            <a:pPr lvl="2"/>
            <a:r>
              <a:rPr lang="en-GB" dirty="0"/>
              <a:t>Again we will see why</a:t>
            </a:r>
          </a:p>
          <a:p>
            <a:pPr marL="514350" indent="-514350">
              <a:buFont typeface="+mj-lt"/>
              <a:buAutoNum type="arabicPeriod"/>
            </a:pPr>
            <a:r>
              <a:rPr lang="en-GB" dirty="0"/>
              <a:t>Population structure</a:t>
            </a:r>
          </a:p>
          <a:p>
            <a:pPr marL="914400" lvl="1" indent="-514350"/>
            <a:r>
              <a:rPr lang="en-GB" dirty="0"/>
              <a:t>Subpopulations and when they split (and merged?)</a:t>
            </a:r>
          </a:p>
          <a:p>
            <a:pPr marL="914400" lvl="1" indent="-514350"/>
            <a:endParaRPr lang="en-GB" dirty="0"/>
          </a:p>
          <a:p>
            <a:pPr marL="514350" indent="-514350"/>
            <a:r>
              <a:rPr lang="en-GB" dirty="0"/>
              <a:t>Based on </a:t>
            </a:r>
            <a:r>
              <a:rPr lang="en-GB" u="sng" dirty="0"/>
              <a:t>explicit evolutionary models</a:t>
            </a:r>
          </a:p>
          <a:p>
            <a:pPr marL="914400" lvl="1" indent="-514350"/>
            <a:r>
              <a:rPr lang="en-GB" dirty="0"/>
              <a:t>Relate patterns of (shared) genetic variation accumulated since a common ancestor to history</a:t>
            </a:r>
            <a:endParaRPr lang="en-US" dirty="0"/>
          </a:p>
        </p:txBody>
      </p:sp>
    </p:spTree>
    <p:extLst>
      <p:ext uri="{BB962C8B-B14F-4D97-AF65-F5344CB8AC3E}">
        <p14:creationId xmlns:p14="http://schemas.microsoft.com/office/powerpoint/2010/main" val="1333870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Genetic divergence depends on TMRCA and mutation rate</a:t>
            </a:r>
          </a:p>
        </p:txBody>
      </p:sp>
      <p:sp>
        <p:nvSpPr>
          <p:cNvPr id="3" name="Content Placeholder 2"/>
          <p:cNvSpPr>
            <a:spLocks noGrp="1"/>
          </p:cNvSpPr>
          <p:nvPr>
            <p:ph idx="1"/>
          </p:nvPr>
        </p:nvSpPr>
        <p:spPr>
          <a:xfrm>
            <a:off x="530225" y="1816100"/>
            <a:ext cx="4151151" cy="5041900"/>
          </a:xfrm>
        </p:spPr>
        <p:txBody>
          <a:bodyPr>
            <a:normAutofit/>
          </a:bodyPr>
          <a:lstStyle/>
          <a:p>
            <a:r>
              <a:rPr lang="en-US" dirty="0"/>
              <a:t>Chance of coalescence per generation is 1/N</a:t>
            </a:r>
            <a:r>
              <a:rPr lang="en-US" baseline="-25000" dirty="0"/>
              <a:t>e</a:t>
            </a:r>
            <a:endParaRPr lang="en-US" dirty="0"/>
          </a:p>
          <a:p>
            <a:r>
              <a:rPr lang="en-US" dirty="0"/>
              <a:t>TMRCA is exponentially distributed with mean N</a:t>
            </a:r>
            <a:r>
              <a:rPr lang="en-US" baseline="-25000" dirty="0"/>
              <a:t>e</a:t>
            </a:r>
          </a:p>
          <a:p>
            <a:r>
              <a:rPr lang="en-GB" dirty="0"/>
              <a:t>Expected divergence is 2N</a:t>
            </a:r>
            <a:r>
              <a:rPr lang="en-GB" baseline="-25000" dirty="0"/>
              <a:t>e</a:t>
            </a:r>
            <a:r>
              <a:rPr lang="en-GB" dirty="0"/>
              <a:t>𝜇</a:t>
            </a:r>
            <a:endParaRPr lang="en-US" dirty="0"/>
          </a:p>
          <a:p>
            <a:endParaRPr lang="en-US" i="1" dirty="0"/>
          </a:p>
        </p:txBody>
      </p:sp>
      <p:pic>
        <p:nvPicPr>
          <p:cNvPr id="4" name="Picture 3" descr="Screen Shot 2013-03-05 at 06.58.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2298700"/>
            <a:ext cx="3886200" cy="2819400"/>
          </a:xfrm>
          <a:prstGeom prst="rect">
            <a:avLst/>
          </a:prstGeom>
        </p:spPr>
      </p:pic>
    </p:spTree>
    <p:extLst>
      <p:ext uri="{BB962C8B-B14F-4D97-AF65-F5344CB8AC3E}">
        <p14:creationId xmlns:p14="http://schemas.microsoft.com/office/powerpoint/2010/main" val="2777995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24378-8345-BD49-A93C-0721603C7E1B}"/>
              </a:ext>
            </a:extLst>
          </p:cNvPr>
          <p:cNvSpPr>
            <a:spLocks noGrp="1"/>
          </p:cNvSpPr>
          <p:nvPr>
            <p:ph type="title"/>
          </p:nvPr>
        </p:nvSpPr>
        <p:spPr/>
        <p:txBody>
          <a:bodyPr/>
          <a:lstStyle/>
          <a:p>
            <a:r>
              <a:rPr lang="en-GB" dirty="0"/>
              <a:t>Effective population size</a:t>
            </a:r>
            <a:endParaRPr lang="en-US" dirty="0"/>
          </a:p>
        </p:txBody>
      </p:sp>
      <p:sp>
        <p:nvSpPr>
          <p:cNvPr id="3" name="Content Placeholder 2">
            <a:extLst>
              <a:ext uri="{FF2B5EF4-FFF2-40B4-BE49-F238E27FC236}">
                <a16:creationId xmlns:a16="http://schemas.microsoft.com/office/drawing/2014/main" id="{DEA41A88-1E03-FF40-81AD-1F8073EBE499}"/>
              </a:ext>
            </a:extLst>
          </p:cNvPr>
          <p:cNvSpPr>
            <a:spLocks noGrp="1"/>
          </p:cNvSpPr>
          <p:nvPr>
            <p:ph idx="1"/>
          </p:nvPr>
        </p:nvSpPr>
        <p:spPr>
          <a:xfrm>
            <a:off x="457200" y="1600200"/>
            <a:ext cx="8229600" cy="5257800"/>
          </a:xfrm>
        </p:spPr>
        <p:txBody>
          <a:bodyPr>
            <a:normAutofit fontScale="85000" lnSpcReduction="20000"/>
          </a:bodyPr>
          <a:lstStyle/>
          <a:p>
            <a:r>
              <a:rPr lang="en-GB" dirty="0"/>
              <a:t>Lots of mystique/angst about this</a:t>
            </a:r>
          </a:p>
          <a:p>
            <a:pPr lvl="1"/>
            <a:r>
              <a:rPr lang="en-GB" dirty="0"/>
              <a:t>Our definition is arguably at the core of the concept</a:t>
            </a:r>
          </a:p>
          <a:p>
            <a:pPr lvl="2"/>
            <a:r>
              <a:rPr lang="en-GB" dirty="0"/>
              <a:t> the reciprocal of the probability of sharing a parent in the previous generation </a:t>
            </a:r>
          </a:p>
          <a:p>
            <a:pPr lvl="2"/>
            <a:r>
              <a:rPr lang="en-GB" dirty="0"/>
              <a:t>= 1 / coalescence rate</a:t>
            </a:r>
          </a:p>
          <a:p>
            <a:r>
              <a:rPr lang="en-GB" dirty="0"/>
              <a:t>Why this is different from census population size:</a:t>
            </a:r>
          </a:p>
          <a:p>
            <a:pPr lvl="1"/>
            <a:r>
              <a:rPr lang="en-GB" dirty="0"/>
              <a:t>Most consequences occur over many generations (often order of N</a:t>
            </a:r>
            <a:r>
              <a:rPr lang="en-GB" baseline="-25000" dirty="0"/>
              <a:t>e</a:t>
            </a:r>
            <a:r>
              <a:rPr lang="en-GB" dirty="0"/>
              <a:t>) – hundreds of k years - long term averaging </a:t>
            </a:r>
          </a:p>
          <a:p>
            <a:pPr lvl="1"/>
            <a:r>
              <a:rPr lang="en-GB" dirty="0"/>
              <a:t>Structure generates non-random patterns of coalescence, and non-independence between generations</a:t>
            </a:r>
          </a:p>
          <a:p>
            <a:pPr lvl="1"/>
            <a:r>
              <a:rPr lang="en-GB" dirty="0"/>
              <a:t>Maybe only a small percentage of individuals breed</a:t>
            </a:r>
          </a:p>
          <a:p>
            <a:pPr lvl="1"/>
            <a:r>
              <a:rPr lang="en-GB" dirty="0"/>
              <a:t>Selection favours some individuals over others</a:t>
            </a:r>
          </a:p>
          <a:p>
            <a:r>
              <a:rPr lang="en-GB" dirty="0"/>
              <a:t>But it is always something of this form that we get at by population genetic analysis</a:t>
            </a:r>
            <a:endParaRPr lang="en-US" dirty="0"/>
          </a:p>
        </p:txBody>
      </p:sp>
    </p:spTree>
    <p:extLst>
      <p:ext uri="{BB962C8B-B14F-4D97-AF65-F5344CB8AC3E}">
        <p14:creationId xmlns:p14="http://schemas.microsoft.com/office/powerpoint/2010/main" val="1944113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PSMC-HMM</a:t>
            </a:r>
          </a:p>
        </p:txBody>
      </p:sp>
      <p:sp>
        <p:nvSpPr>
          <p:cNvPr id="3" name="Content Placeholder 2"/>
          <p:cNvSpPr>
            <a:spLocks noGrp="1"/>
          </p:cNvSpPr>
          <p:nvPr>
            <p:ph idx="1"/>
          </p:nvPr>
        </p:nvSpPr>
        <p:spPr>
          <a:xfrm>
            <a:off x="685800" y="1981200"/>
            <a:ext cx="7772400" cy="1668149"/>
          </a:xfrm>
        </p:spPr>
        <p:txBody>
          <a:bodyPr/>
          <a:lstStyle/>
          <a:p>
            <a:r>
              <a:rPr lang="en-US" dirty="0" err="1"/>
              <a:t>Pairwise</a:t>
            </a:r>
            <a:r>
              <a:rPr lang="en-US" dirty="0"/>
              <a:t> Sequentially </a:t>
            </a:r>
            <a:r>
              <a:rPr lang="en-US" dirty="0" err="1"/>
              <a:t>Markovian</a:t>
            </a:r>
            <a:r>
              <a:rPr lang="en-US" dirty="0"/>
              <a:t> Approximation to the Coalescent</a:t>
            </a:r>
          </a:p>
          <a:p>
            <a:endParaRPr lang="en-US" dirty="0"/>
          </a:p>
        </p:txBody>
      </p:sp>
      <p:pic>
        <p:nvPicPr>
          <p:cNvPr id="4" name="Picture 3" descr="Screen shot 2011-11-30 at 15.52.44.png"/>
          <p:cNvPicPr>
            <a:picLocks noChangeAspect="1"/>
          </p:cNvPicPr>
          <p:nvPr/>
        </p:nvPicPr>
        <p:blipFill>
          <a:blip r:embed="rId2"/>
          <a:stretch>
            <a:fillRect/>
          </a:stretch>
        </p:blipFill>
        <p:spPr>
          <a:xfrm>
            <a:off x="838200" y="3649349"/>
            <a:ext cx="7518400" cy="2184400"/>
          </a:xfrm>
          <a:prstGeom prst="rect">
            <a:avLst/>
          </a:prstGeom>
        </p:spPr>
      </p:pic>
    </p:spTree>
    <p:extLst>
      <p:ext uri="{BB962C8B-B14F-4D97-AF65-F5344CB8AC3E}">
        <p14:creationId xmlns:p14="http://schemas.microsoft.com/office/powerpoint/2010/main" val="2111387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2"/>
          <p:cNvSpPr>
            <a:spLocks noGrp="1" noChangeArrowheads="1"/>
          </p:cNvSpPr>
          <p:nvPr>
            <p:ph type="title"/>
          </p:nvPr>
        </p:nvSpPr>
        <p:spPr>
          <a:xfrm>
            <a:off x="0" y="0"/>
            <a:ext cx="9144000" cy="1295400"/>
          </a:xfrm>
        </p:spPr>
        <p:txBody>
          <a:bodyPr>
            <a:normAutofit fontScale="90000"/>
          </a:bodyPr>
          <a:lstStyle/>
          <a:p>
            <a:r>
              <a:rPr lang="en-US" dirty="0"/>
              <a:t>Block model approach to </a:t>
            </a:r>
            <a:br>
              <a:rPr lang="en-US" dirty="0"/>
            </a:br>
            <a:r>
              <a:rPr lang="en-US" dirty="0"/>
              <a:t>human population size history</a:t>
            </a:r>
          </a:p>
        </p:txBody>
      </p:sp>
      <p:pic>
        <p:nvPicPr>
          <p:cNvPr id="1004547" name="Picture 3" descr="Picture 1"/>
          <p:cNvPicPr>
            <a:picLocks noChangeAspect="1" noChangeArrowheads="1"/>
          </p:cNvPicPr>
          <p:nvPr/>
        </p:nvPicPr>
        <p:blipFill>
          <a:blip r:embed="rId3"/>
          <a:srcRect/>
          <a:stretch>
            <a:fillRect/>
          </a:stretch>
        </p:blipFill>
        <p:spPr bwMode="auto">
          <a:xfrm>
            <a:off x="152400" y="1447800"/>
            <a:ext cx="4508500" cy="4648200"/>
          </a:xfrm>
          <a:prstGeom prst="rect">
            <a:avLst/>
          </a:prstGeom>
          <a:noFill/>
        </p:spPr>
      </p:pic>
      <p:pic>
        <p:nvPicPr>
          <p:cNvPr id="1004548" name="Picture 4" descr="Picture 2"/>
          <p:cNvPicPr>
            <a:picLocks noChangeAspect="1" noChangeArrowheads="1"/>
          </p:cNvPicPr>
          <p:nvPr/>
        </p:nvPicPr>
        <p:blipFill>
          <a:blip r:embed="rId4"/>
          <a:srcRect/>
          <a:stretch>
            <a:fillRect/>
          </a:stretch>
        </p:blipFill>
        <p:spPr bwMode="auto">
          <a:xfrm>
            <a:off x="4800600" y="1836738"/>
            <a:ext cx="4343400" cy="4259262"/>
          </a:xfrm>
          <a:prstGeom prst="rect">
            <a:avLst/>
          </a:prstGeom>
          <a:noFill/>
        </p:spPr>
      </p:pic>
      <p:sp>
        <p:nvSpPr>
          <p:cNvPr id="1004549" name="Text Box 5"/>
          <p:cNvSpPr txBox="1">
            <a:spLocks noChangeArrowheads="1"/>
          </p:cNvSpPr>
          <p:nvPr/>
        </p:nvSpPr>
        <p:spPr bwMode="auto">
          <a:xfrm>
            <a:off x="6156325" y="5165725"/>
            <a:ext cx="184150" cy="457200"/>
          </a:xfrm>
          <a:prstGeom prst="rect">
            <a:avLst/>
          </a:prstGeom>
          <a:noFill/>
          <a:ln w="9525">
            <a:noFill/>
            <a:miter lim="800000"/>
            <a:headEnd/>
            <a:tailEnd/>
          </a:ln>
          <a:effectLst/>
        </p:spPr>
        <p:txBody>
          <a:bodyPr wrap="none">
            <a:prstTxWarp prst="textNoShape">
              <a:avLst/>
            </a:prstTxWarp>
            <a:spAutoFit/>
          </a:bodyPr>
          <a:lstStyle/>
          <a:p>
            <a:endParaRPr lang="en-US"/>
          </a:p>
        </p:txBody>
      </p:sp>
      <p:grpSp>
        <p:nvGrpSpPr>
          <p:cNvPr id="2" name="Group 6"/>
          <p:cNvGrpSpPr>
            <a:grpSpLocks/>
          </p:cNvGrpSpPr>
          <p:nvPr/>
        </p:nvGrpSpPr>
        <p:grpSpPr bwMode="auto">
          <a:xfrm>
            <a:off x="4687888" y="1295400"/>
            <a:ext cx="4379912" cy="4800600"/>
            <a:chOff x="2953" y="912"/>
            <a:chExt cx="2759" cy="3024"/>
          </a:xfrm>
        </p:grpSpPr>
        <p:pic>
          <p:nvPicPr>
            <p:cNvPr id="1004551" name="Picture 7" descr="Picture 3"/>
            <p:cNvPicPr>
              <a:picLocks noChangeAspect="1" noChangeArrowheads="1"/>
            </p:cNvPicPr>
            <p:nvPr/>
          </p:nvPicPr>
          <p:blipFill>
            <a:blip r:embed="rId5"/>
            <a:srcRect/>
            <a:stretch>
              <a:fillRect/>
            </a:stretch>
          </p:blipFill>
          <p:spPr bwMode="auto">
            <a:xfrm>
              <a:off x="2953" y="912"/>
              <a:ext cx="2711" cy="3024"/>
            </a:xfrm>
            <a:prstGeom prst="rect">
              <a:avLst/>
            </a:prstGeom>
            <a:noFill/>
          </p:spPr>
        </p:pic>
        <p:sp>
          <p:nvSpPr>
            <p:cNvPr id="1004552" name="Text Box 8"/>
            <p:cNvSpPr txBox="1">
              <a:spLocks noChangeArrowheads="1"/>
            </p:cNvSpPr>
            <p:nvPr/>
          </p:nvSpPr>
          <p:spPr bwMode="auto">
            <a:xfrm>
              <a:off x="3926" y="3312"/>
              <a:ext cx="1786" cy="577"/>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t>Parameters fit from summary statistics on partial data from multiple people</a:t>
              </a:r>
              <a:endParaRPr lang="en-US"/>
            </a:p>
          </p:txBody>
        </p:sp>
      </p:grpSp>
      <p:sp>
        <p:nvSpPr>
          <p:cNvPr id="1004553" name="Text Box 9"/>
          <p:cNvSpPr txBox="1">
            <a:spLocks noChangeArrowheads="1"/>
          </p:cNvSpPr>
          <p:nvPr/>
        </p:nvSpPr>
        <p:spPr bwMode="auto">
          <a:xfrm>
            <a:off x="60325" y="6172200"/>
            <a:ext cx="8355013" cy="641350"/>
          </a:xfrm>
          <a:prstGeom prst="rect">
            <a:avLst/>
          </a:prstGeom>
          <a:noFill/>
          <a:ln w="9525">
            <a:noFill/>
            <a:miter lim="800000"/>
            <a:headEnd/>
            <a:tailEnd/>
          </a:ln>
          <a:effectLst/>
        </p:spPr>
        <p:txBody>
          <a:bodyPr wrap="none">
            <a:prstTxWarp prst="textNoShape">
              <a:avLst/>
            </a:prstTxWarp>
            <a:spAutoFit/>
          </a:bodyPr>
          <a:lstStyle/>
          <a:p>
            <a:r>
              <a:rPr lang="en-US" sz="1800">
                <a:latin typeface="Helvetica" charset="0"/>
              </a:rPr>
              <a:t>Schaffner et al. “</a:t>
            </a:r>
            <a:r>
              <a:rPr lang="en-US" sz="1800">
                <a:latin typeface="Arial" charset="0"/>
              </a:rPr>
              <a:t>Calibrating a coalescent simulation of human genome sequence</a:t>
            </a:r>
          </a:p>
          <a:p>
            <a:r>
              <a:rPr lang="en-US" sz="1800">
                <a:latin typeface="Helvetica" charset="0"/>
              </a:rPr>
              <a:t> variation”, Genome Research (2005)</a:t>
            </a:r>
            <a:endParaRPr lang="en-US"/>
          </a:p>
        </p:txBody>
      </p:sp>
    </p:spTree>
    <p:extLst>
      <p:ext uri="{BB962C8B-B14F-4D97-AF65-F5344CB8AC3E}">
        <p14:creationId xmlns:p14="http://schemas.microsoft.com/office/powerpoint/2010/main" val="102649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45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45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55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p:cNvSpPr>
            <a:spLocks noGrp="1" noChangeArrowheads="1"/>
          </p:cNvSpPr>
          <p:nvPr>
            <p:ph type="title"/>
          </p:nvPr>
        </p:nvSpPr>
        <p:spPr>
          <a:xfrm>
            <a:off x="171450" y="1"/>
            <a:ext cx="8583613" cy="1852612"/>
          </a:xfrm>
          <a:noFill/>
          <a:ln/>
        </p:spPr>
        <p:txBody>
          <a:bodyPr rIns="34290">
            <a:normAutofit fontScale="90000"/>
          </a:bodyPr>
          <a:lstStyle/>
          <a:p>
            <a:r>
              <a:rPr lang="en-US" sz="4000" dirty="0"/>
              <a:t>Less parametric approach based on the complete (diploid) genome sequence </a:t>
            </a:r>
            <a:br>
              <a:rPr lang="en-US" sz="4000" dirty="0"/>
            </a:br>
            <a:r>
              <a:rPr lang="en-US" sz="4000" dirty="0"/>
              <a:t>of one person</a:t>
            </a:r>
            <a:endParaRPr lang="en-US" dirty="0">
              <a:solidFill>
                <a:srgbClr val="0000FF"/>
              </a:solidFill>
            </a:endParaRPr>
          </a:p>
        </p:txBody>
      </p:sp>
      <p:sp>
        <p:nvSpPr>
          <p:cNvPr id="1006595" name="Line 3"/>
          <p:cNvSpPr>
            <a:spLocks noChangeShapeType="1"/>
          </p:cNvSpPr>
          <p:nvPr/>
        </p:nvSpPr>
        <p:spPr bwMode="auto">
          <a:xfrm>
            <a:off x="8836025" y="1852613"/>
            <a:ext cx="0" cy="3382962"/>
          </a:xfrm>
          <a:prstGeom prst="line">
            <a:avLst/>
          </a:prstGeom>
          <a:noFill/>
          <a:ln w="63500">
            <a:solidFill>
              <a:schemeClr val="tx1"/>
            </a:solidFill>
            <a:round/>
            <a:headEnd type="stealth" w="med" len="med"/>
            <a:tailEnd/>
          </a:ln>
        </p:spPr>
        <p:txBody>
          <a:bodyPr>
            <a:prstTxWarp prst="textNoShape">
              <a:avLst/>
            </a:prstTxWarp>
          </a:bodyPr>
          <a:lstStyle/>
          <a:p>
            <a:endParaRPr lang="en-US"/>
          </a:p>
        </p:txBody>
      </p:sp>
      <p:sp>
        <p:nvSpPr>
          <p:cNvPr id="1006596" name="Rectangle 4"/>
          <p:cNvSpPr>
            <a:spLocks/>
          </p:cNvSpPr>
          <p:nvPr/>
        </p:nvSpPr>
        <p:spPr bwMode="auto">
          <a:xfrm>
            <a:off x="7940675" y="1546225"/>
            <a:ext cx="609600" cy="441325"/>
          </a:xfrm>
          <a:prstGeom prst="rect">
            <a:avLst/>
          </a:prstGeom>
          <a:noFill/>
          <a:ln w="12700">
            <a:noFill/>
            <a:miter lim="800000"/>
            <a:headEnd/>
            <a:tailEnd/>
          </a:ln>
        </p:spPr>
        <p:txBody>
          <a:bodyPr wrap="none" lIns="0" tIns="0" rIns="0" bIns="0" anchor="ctr">
            <a:prstTxWarp prst="textNoShape">
              <a:avLst/>
            </a:prstTxWarp>
            <a:spAutoFit/>
          </a:bodyPr>
          <a:lstStyle/>
          <a:p>
            <a:pPr algn="ctr" defTabSz="822325" eaLnBrk="1" hangingPunct="1"/>
            <a:r>
              <a:rPr lang="en-US" sz="2900">
                <a:latin typeface="Gill Sans" charset="0"/>
                <a:ea typeface="Gill Sans" charset="0"/>
                <a:cs typeface="Gill Sans" charset="0"/>
                <a:sym typeface="Gill Sans" charset="0"/>
              </a:rPr>
              <a:t>Past</a:t>
            </a:r>
          </a:p>
        </p:txBody>
      </p:sp>
      <p:sp>
        <p:nvSpPr>
          <p:cNvPr id="1006597" name="Line 5"/>
          <p:cNvSpPr>
            <a:spLocks noChangeShapeType="1"/>
          </p:cNvSpPr>
          <p:nvPr/>
        </p:nvSpPr>
        <p:spPr bwMode="auto">
          <a:xfrm>
            <a:off x="593725" y="5184775"/>
            <a:ext cx="7589838" cy="0"/>
          </a:xfrm>
          <a:prstGeom prst="line">
            <a:avLst/>
          </a:prstGeom>
          <a:noFill/>
          <a:ln w="88900">
            <a:solidFill>
              <a:srgbClr val="0080FF"/>
            </a:solidFill>
            <a:round/>
            <a:headEnd/>
            <a:tailEnd/>
          </a:ln>
        </p:spPr>
        <p:txBody>
          <a:bodyPr>
            <a:prstTxWarp prst="textNoShape">
              <a:avLst/>
            </a:prstTxWarp>
          </a:bodyPr>
          <a:lstStyle/>
          <a:p>
            <a:endParaRPr lang="en-US"/>
          </a:p>
        </p:txBody>
      </p:sp>
      <p:sp>
        <p:nvSpPr>
          <p:cNvPr id="1006598" name="Line 6"/>
          <p:cNvSpPr>
            <a:spLocks noChangeShapeType="1"/>
          </p:cNvSpPr>
          <p:nvPr/>
        </p:nvSpPr>
        <p:spPr bwMode="auto">
          <a:xfrm>
            <a:off x="901700" y="5848350"/>
            <a:ext cx="7591425" cy="0"/>
          </a:xfrm>
          <a:prstGeom prst="line">
            <a:avLst/>
          </a:prstGeom>
          <a:noFill/>
          <a:ln w="88900">
            <a:solidFill>
              <a:srgbClr val="0080FF"/>
            </a:solidFill>
            <a:round/>
            <a:headEnd/>
            <a:tailEnd/>
          </a:ln>
        </p:spPr>
        <p:txBody>
          <a:bodyPr>
            <a:prstTxWarp prst="textNoShape">
              <a:avLst/>
            </a:prstTxWarp>
          </a:bodyPr>
          <a:lstStyle/>
          <a:p>
            <a:endParaRPr lang="en-US"/>
          </a:p>
        </p:txBody>
      </p:sp>
      <p:grpSp>
        <p:nvGrpSpPr>
          <p:cNvPr id="2" name="Group 7"/>
          <p:cNvGrpSpPr>
            <a:grpSpLocks/>
          </p:cNvGrpSpPr>
          <p:nvPr/>
        </p:nvGrpSpPr>
        <p:grpSpPr bwMode="auto">
          <a:xfrm>
            <a:off x="593725" y="2008188"/>
            <a:ext cx="7577138" cy="3840162"/>
            <a:chOff x="0" y="0"/>
            <a:chExt cx="5304" cy="2688"/>
          </a:xfrm>
        </p:grpSpPr>
        <p:sp>
          <p:nvSpPr>
            <p:cNvPr id="1006600" name="Line 8"/>
            <p:cNvSpPr>
              <a:spLocks noChangeShapeType="1"/>
            </p:cNvSpPr>
            <p:nvPr/>
          </p:nvSpPr>
          <p:spPr bwMode="auto">
            <a:xfrm>
              <a:off x="0" y="1624"/>
              <a:ext cx="920" cy="0"/>
            </a:xfrm>
            <a:prstGeom prst="line">
              <a:avLst/>
            </a:prstGeom>
            <a:noFill/>
            <a:ln w="38100">
              <a:solidFill>
                <a:srgbClr val="008000"/>
              </a:solidFill>
              <a:round/>
              <a:headEnd/>
              <a:tailEnd/>
            </a:ln>
          </p:spPr>
          <p:txBody>
            <a:bodyPr>
              <a:prstTxWarp prst="textNoShape">
                <a:avLst/>
              </a:prstTxWarp>
            </a:bodyPr>
            <a:lstStyle/>
            <a:p>
              <a:endParaRPr lang="en-US"/>
            </a:p>
          </p:txBody>
        </p:sp>
        <p:sp>
          <p:nvSpPr>
            <p:cNvPr id="1006601" name="Line 9"/>
            <p:cNvSpPr>
              <a:spLocks noChangeShapeType="1"/>
            </p:cNvSpPr>
            <p:nvPr/>
          </p:nvSpPr>
          <p:spPr bwMode="auto">
            <a:xfrm>
              <a:off x="928" y="1344"/>
              <a:ext cx="744" cy="0"/>
            </a:xfrm>
            <a:prstGeom prst="line">
              <a:avLst/>
            </a:prstGeom>
            <a:noFill/>
            <a:ln w="38100">
              <a:solidFill>
                <a:srgbClr val="008000"/>
              </a:solidFill>
              <a:round/>
              <a:headEnd/>
              <a:tailEnd/>
            </a:ln>
          </p:spPr>
          <p:txBody>
            <a:bodyPr>
              <a:prstTxWarp prst="textNoShape">
                <a:avLst/>
              </a:prstTxWarp>
            </a:bodyPr>
            <a:lstStyle/>
            <a:p>
              <a:endParaRPr lang="en-US"/>
            </a:p>
          </p:txBody>
        </p:sp>
        <p:sp>
          <p:nvSpPr>
            <p:cNvPr id="1006602" name="Line 10"/>
            <p:cNvSpPr>
              <a:spLocks noChangeShapeType="1"/>
            </p:cNvSpPr>
            <p:nvPr/>
          </p:nvSpPr>
          <p:spPr bwMode="auto">
            <a:xfrm>
              <a:off x="1680" y="1832"/>
              <a:ext cx="2176" cy="0"/>
            </a:xfrm>
            <a:prstGeom prst="line">
              <a:avLst/>
            </a:prstGeom>
            <a:noFill/>
            <a:ln w="38100">
              <a:solidFill>
                <a:srgbClr val="008000"/>
              </a:solidFill>
              <a:round/>
              <a:headEnd/>
              <a:tailEnd/>
            </a:ln>
          </p:spPr>
          <p:txBody>
            <a:bodyPr>
              <a:prstTxWarp prst="textNoShape">
                <a:avLst/>
              </a:prstTxWarp>
            </a:bodyPr>
            <a:lstStyle/>
            <a:p>
              <a:endParaRPr lang="en-US"/>
            </a:p>
          </p:txBody>
        </p:sp>
        <p:sp>
          <p:nvSpPr>
            <p:cNvPr id="1006603" name="Line 11"/>
            <p:cNvSpPr>
              <a:spLocks noChangeShapeType="1"/>
            </p:cNvSpPr>
            <p:nvPr/>
          </p:nvSpPr>
          <p:spPr bwMode="auto">
            <a:xfrm>
              <a:off x="3864" y="0"/>
              <a:ext cx="640" cy="0"/>
            </a:xfrm>
            <a:prstGeom prst="line">
              <a:avLst/>
            </a:prstGeom>
            <a:noFill/>
            <a:ln w="38100">
              <a:solidFill>
                <a:srgbClr val="008000"/>
              </a:solidFill>
              <a:round/>
              <a:headEnd/>
              <a:tailEnd/>
            </a:ln>
          </p:spPr>
          <p:txBody>
            <a:bodyPr>
              <a:prstTxWarp prst="textNoShape">
                <a:avLst/>
              </a:prstTxWarp>
            </a:bodyPr>
            <a:lstStyle/>
            <a:p>
              <a:endParaRPr lang="en-US"/>
            </a:p>
          </p:txBody>
        </p:sp>
        <p:sp>
          <p:nvSpPr>
            <p:cNvPr id="1006604" name="Line 12"/>
            <p:cNvSpPr>
              <a:spLocks noChangeShapeType="1"/>
            </p:cNvSpPr>
            <p:nvPr/>
          </p:nvSpPr>
          <p:spPr bwMode="auto">
            <a:xfrm>
              <a:off x="4512" y="1176"/>
              <a:ext cx="792" cy="0"/>
            </a:xfrm>
            <a:prstGeom prst="line">
              <a:avLst/>
            </a:prstGeom>
            <a:noFill/>
            <a:ln w="38100">
              <a:solidFill>
                <a:srgbClr val="008000"/>
              </a:solidFill>
              <a:round/>
              <a:headEnd/>
              <a:tailEnd/>
            </a:ln>
          </p:spPr>
          <p:txBody>
            <a:bodyPr>
              <a:prstTxWarp prst="textNoShape">
                <a:avLst/>
              </a:prstTxWarp>
            </a:bodyPr>
            <a:lstStyle/>
            <a:p>
              <a:endParaRPr lang="en-US"/>
            </a:p>
          </p:txBody>
        </p:sp>
        <p:sp>
          <p:nvSpPr>
            <p:cNvPr id="1006605" name="AutoShape 13"/>
            <p:cNvSpPr>
              <a:spLocks/>
            </p:cNvSpPr>
            <p:nvPr/>
          </p:nvSpPr>
          <p:spPr bwMode="auto">
            <a:xfrm>
              <a:off x="24" y="1632"/>
              <a:ext cx="216" cy="1040"/>
            </a:xfrm>
            <a:custGeom>
              <a:avLst/>
              <a:gdLst/>
              <a:ahLst/>
              <a:cxnLst/>
              <a:rect l="0" t="0" r="r" b="b"/>
              <a:pathLst>
                <a:path w="21600" h="21600">
                  <a:moveTo>
                    <a:pt x="0" y="11963"/>
                  </a:moveTo>
                  <a:lnTo>
                    <a:pt x="8000" y="0"/>
                  </a:lnTo>
                  <a:lnTo>
                    <a:pt x="21600" y="21600"/>
                  </a:lnTo>
                </a:path>
              </a:pathLst>
            </a:custGeom>
            <a:noFill/>
            <a:ln w="25400">
              <a:solidFill>
                <a:schemeClr val="tx1"/>
              </a:solidFill>
              <a:miter lim="800000"/>
              <a:headEnd/>
              <a:tailEnd/>
            </a:ln>
          </p:spPr>
          <p:txBody>
            <a:bodyPr lIns="0" tIns="0" rIns="0" bIns="0">
              <a:prstTxWarp prst="textNoShape">
                <a:avLst/>
              </a:prstTxWarp>
            </a:bodyPr>
            <a:lstStyle/>
            <a:p>
              <a:endParaRPr lang="en-US"/>
            </a:p>
          </p:txBody>
        </p:sp>
        <p:sp>
          <p:nvSpPr>
            <p:cNvPr id="1006606" name="AutoShape 14"/>
            <p:cNvSpPr>
              <a:spLocks/>
            </p:cNvSpPr>
            <p:nvPr/>
          </p:nvSpPr>
          <p:spPr bwMode="auto">
            <a:xfrm>
              <a:off x="792" y="1632"/>
              <a:ext cx="216" cy="1040"/>
            </a:xfrm>
            <a:custGeom>
              <a:avLst/>
              <a:gdLst/>
              <a:ahLst/>
              <a:cxnLst/>
              <a:rect l="0" t="0" r="r" b="b"/>
              <a:pathLst>
                <a:path w="21600" h="21600">
                  <a:moveTo>
                    <a:pt x="0" y="11963"/>
                  </a:moveTo>
                  <a:lnTo>
                    <a:pt x="8000" y="0"/>
                  </a:lnTo>
                  <a:lnTo>
                    <a:pt x="21600" y="21600"/>
                  </a:lnTo>
                </a:path>
              </a:pathLst>
            </a:custGeom>
            <a:noFill/>
            <a:ln w="25400">
              <a:solidFill>
                <a:schemeClr val="tx1"/>
              </a:solidFill>
              <a:miter lim="800000"/>
              <a:headEnd/>
              <a:tailEnd/>
            </a:ln>
          </p:spPr>
          <p:txBody>
            <a:bodyPr lIns="0" tIns="0" rIns="0" bIns="0">
              <a:prstTxWarp prst="textNoShape">
                <a:avLst/>
              </a:prstTxWarp>
            </a:bodyPr>
            <a:lstStyle/>
            <a:p>
              <a:endParaRPr lang="en-US"/>
            </a:p>
          </p:txBody>
        </p:sp>
        <p:sp>
          <p:nvSpPr>
            <p:cNvPr id="1006607" name="AutoShape 15"/>
            <p:cNvSpPr>
              <a:spLocks/>
            </p:cNvSpPr>
            <p:nvPr/>
          </p:nvSpPr>
          <p:spPr bwMode="auto">
            <a:xfrm>
              <a:off x="1216" y="1352"/>
              <a:ext cx="216" cy="1320"/>
            </a:xfrm>
            <a:custGeom>
              <a:avLst/>
              <a:gdLst/>
              <a:ahLst/>
              <a:cxnLst/>
              <a:rect l="0" t="0" r="r" b="b"/>
              <a:pathLst>
                <a:path w="21600" h="21600">
                  <a:moveTo>
                    <a:pt x="0" y="14007"/>
                  </a:moveTo>
                  <a:lnTo>
                    <a:pt x="8800" y="0"/>
                  </a:lnTo>
                  <a:lnTo>
                    <a:pt x="21600" y="21600"/>
                  </a:lnTo>
                </a:path>
              </a:pathLst>
            </a:custGeom>
            <a:noFill/>
            <a:ln w="25400">
              <a:solidFill>
                <a:schemeClr val="tx1"/>
              </a:solidFill>
              <a:miter lim="800000"/>
              <a:headEnd/>
              <a:tailEnd/>
            </a:ln>
          </p:spPr>
          <p:txBody>
            <a:bodyPr lIns="0" tIns="0" rIns="0" bIns="0">
              <a:prstTxWarp prst="textNoShape">
                <a:avLst/>
              </a:prstTxWarp>
            </a:bodyPr>
            <a:lstStyle/>
            <a:p>
              <a:endParaRPr lang="en-US"/>
            </a:p>
          </p:txBody>
        </p:sp>
        <p:sp>
          <p:nvSpPr>
            <p:cNvPr id="1006608" name="AutoShape 16"/>
            <p:cNvSpPr>
              <a:spLocks/>
            </p:cNvSpPr>
            <p:nvPr/>
          </p:nvSpPr>
          <p:spPr bwMode="auto">
            <a:xfrm>
              <a:off x="1704" y="1840"/>
              <a:ext cx="216" cy="832"/>
            </a:xfrm>
            <a:custGeom>
              <a:avLst/>
              <a:gdLst/>
              <a:ahLst/>
              <a:cxnLst/>
              <a:rect l="0" t="0" r="r" b="b"/>
              <a:pathLst>
                <a:path w="21600" h="21600">
                  <a:moveTo>
                    <a:pt x="0" y="9554"/>
                  </a:moveTo>
                  <a:lnTo>
                    <a:pt x="8000" y="0"/>
                  </a:lnTo>
                  <a:lnTo>
                    <a:pt x="21600" y="21600"/>
                  </a:lnTo>
                </a:path>
              </a:pathLst>
            </a:custGeom>
            <a:noFill/>
            <a:ln w="25400">
              <a:solidFill>
                <a:schemeClr val="tx1"/>
              </a:solidFill>
              <a:miter lim="800000"/>
              <a:headEnd/>
              <a:tailEnd/>
            </a:ln>
          </p:spPr>
          <p:txBody>
            <a:bodyPr lIns="0" tIns="0" rIns="0" bIns="0">
              <a:prstTxWarp prst="textNoShape">
                <a:avLst/>
              </a:prstTxWarp>
            </a:bodyPr>
            <a:lstStyle/>
            <a:p>
              <a:endParaRPr lang="en-US"/>
            </a:p>
          </p:txBody>
        </p:sp>
        <p:sp>
          <p:nvSpPr>
            <p:cNvPr id="1006609" name="AutoShape 17"/>
            <p:cNvSpPr>
              <a:spLocks/>
            </p:cNvSpPr>
            <p:nvPr/>
          </p:nvSpPr>
          <p:spPr bwMode="auto">
            <a:xfrm>
              <a:off x="3688" y="1840"/>
              <a:ext cx="216" cy="832"/>
            </a:xfrm>
            <a:custGeom>
              <a:avLst/>
              <a:gdLst/>
              <a:ahLst/>
              <a:cxnLst/>
              <a:rect l="0" t="0" r="r" b="b"/>
              <a:pathLst>
                <a:path w="21600" h="21600">
                  <a:moveTo>
                    <a:pt x="0" y="9554"/>
                  </a:moveTo>
                  <a:lnTo>
                    <a:pt x="8000" y="0"/>
                  </a:lnTo>
                  <a:lnTo>
                    <a:pt x="21600" y="21600"/>
                  </a:lnTo>
                </a:path>
              </a:pathLst>
            </a:custGeom>
            <a:noFill/>
            <a:ln w="25400">
              <a:solidFill>
                <a:schemeClr val="tx1"/>
              </a:solidFill>
              <a:miter lim="800000"/>
              <a:headEnd/>
              <a:tailEnd/>
            </a:ln>
          </p:spPr>
          <p:txBody>
            <a:bodyPr lIns="0" tIns="0" rIns="0" bIns="0">
              <a:prstTxWarp prst="textNoShape">
                <a:avLst/>
              </a:prstTxWarp>
            </a:bodyPr>
            <a:lstStyle/>
            <a:p>
              <a:endParaRPr lang="en-US"/>
            </a:p>
          </p:txBody>
        </p:sp>
        <p:sp>
          <p:nvSpPr>
            <p:cNvPr id="1006610" name="AutoShape 18"/>
            <p:cNvSpPr>
              <a:spLocks/>
            </p:cNvSpPr>
            <p:nvPr/>
          </p:nvSpPr>
          <p:spPr bwMode="auto">
            <a:xfrm>
              <a:off x="4136" y="8"/>
              <a:ext cx="216" cy="2664"/>
            </a:xfrm>
            <a:custGeom>
              <a:avLst/>
              <a:gdLst/>
              <a:ahLst/>
              <a:cxnLst/>
              <a:rect l="0" t="0" r="r" b="b"/>
              <a:pathLst>
                <a:path w="21600" h="21600">
                  <a:moveTo>
                    <a:pt x="0" y="17838"/>
                  </a:moveTo>
                  <a:lnTo>
                    <a:pt x="9600" y="0"/>
                  </a:lnTo>
                  <a:lnTo>
                    <a:pt x="21600" y="21600"/>
                  </a:lnTo>
                </a:path>
              </a:pathLst>
            </a:custGeom>
            <a:noFill/>
            <a:ln w="25400">
              <a:solidFill>
                <a:schemeClr val="tx1"/>
              </a:solidFill>
              <a:miter lim="800000"/>
              <a:headEnd/>
              <a:tailEnd/>
            </a:ln>
          </p:spPr>
          <p:txBody>
            <a:bodyPr lIns="0" tIns="0" rIns="0" bIns="0">
              <a:prstTxWarp prst="textNoShape">
                <a:avLst/>
              </a:prstTxWarp>
            </a:bodyPr>
            <a:lstStyle/>
            <a:p>
              <a:endParaRPr lang="en-US"/>
            </a:p>
          </p:txBody>
        </p:sp>
        <p:sp>
          <p:nvSpPr>
            <p:cNvPr id="1006611" name="AutoShape 19"/>
            <p:cNvSpPr>
              <a:spLocks/>
            </p:cNvSpPr>
            <p:nvPr/>
          </p:nvSpPr>
          <p:spPr bwMode="auto">
            <a:xfrm>
              <a:off x="4680" y="1184"/>
              <a:ext cx="216" cy="1488"/>
            </a:xfrm>
            <a:custGeom>
              <a:avLst/>
              <a:gdLst/>
              <a:ahLst/>
              <a:cxnLst/>
              <a:rect l="0" t="0" r="r" b="b"/>
              <a:pathLst>
                <a:path w="21600" h="21600">
                  <a:moveTo>
                    <a:pt x="0" y="14865"/>
                  </a:moveTo>
                  <a:lnTo>
                    <a:pt x="8800" y="0"/>
                  </a:lnTo>
                  <a:lnTo>
                    <a:pt x="21600" y="21600"/>
                  </a:lnTo>
                </a:path>
              </a:pathLst>
            </a:custGeom>
            <a:noFill/>
            <a:ln w="25400">
              <a:solidFill>
                <a:schemeClr val="tx1"/>
              </a:solidFill>
              <a:miter lim="800000"/>
              <a:headEnd/>
              <a:tailEnd/>
            </a:ln>
          </p:spPr>
          <p:txBody>
            <a:bodyPr lIns="0" tIns="0" rIns="0" bIns="0">
              <a:prstTxWarp prst="textNoShape">
                <a:avLst/>
              </a:prstTxWarp>
            </a:bodyPr>
            <a:lstStyle/>
            <a:p>
              <a:endParaRPr lang="en-US"/>
            </a:p>
          </p:txBody>
        </p:sp>
        <p:sp>
          <p:nvSpPr>
            <p:cNvPr id="1006612" name="Line 20"/>
            <p:cNvSpPr>
              <a:spLocks noChangeShapeType="1"/>
            </p:cNvSpPr>
            <p:nvPr/>
          </p:nvSpPr>
          <p:spPr bwMode="auto">
            <a:xfrm>
              <a:off x="16" y="2200"/>
              <a:ext cx="224" cy="480"/>
            </a:xfrm>
            <a:prstGeom prst="line">
              <a:avLst/>
            </a:prstGeom>
            <a:noFill/>
            <a:ln w="12700">
              <a:solidFill>
                <a:schemeClr val="tx1"/>
              </a:solidFill>
              <a:round/>
              <a:headEnd/>
              <a:tailEnd/>
            </a:ln>
          </p:spPr>
          <p:txBody>
            <a:bodyPr>
              <a:prstTxWarp prst="textNoShape">
                <a:avLst/>
              </a:prstTxWarp>
            </a:bodyPr>
            <a:lstStyle/>
            <a:p>
              <a:endParaRPr lang="en-US"/>
            </a:p>
          </p:txBody>
        </p:sp>
        <p:sp>
          <p:nvSpPr>
            <p:cNvPr id="1006613" name="Line 21"/>
            <p:cNvSpPr>
              <a:spLocks noChangeShapeType="1"/>
            </p:cNvSpPr>
            <p:nvPr/>
          </p:nvSpPr>
          <p:spPr bwMode="auto">
            <a:xfrm>
              <a:off x="784" y="2208"/>
              <a:ext cx="224" cy="480"/>
            </a:xfrm>
            <a:prstGeom prst="line">
              <a:avLst/>
            </a:prstGeom>
            <a:noFill/>
            <a:ln w="12700">
              <a:solidFill>
                <a:schemeClr val="tx1"/>
              </a:solidFill>
              <a:round/>
              <a:headEnd/>
              <a:tailEnd/>
            </a:ln>
          </p:spPr>
          <p:txBody>
            <a:bodyPr>
              <a:prstTxWarp prst="textNoShape">
                <a:avLst/>
              </a:prstTxWarp>
            </a:bodyPr>
            <a:lstStyle/>
            <a:p>
              <a:endParaRPr lang="en-US"/>
            </a:p>
          </p:txBody>
        </p:sp>
        <p:sp>
          <p:nvSpPr>
            <p:cNvPr id="1006614" name="Line 22"/>
            <p:cNvSpPr>
              <a:spLocks noChangeShapeType="1"/>
            </p:cNvSpPr>
            <p:nvPr/>
          </p:nvSpPr>
          <p:spPr bwMode="auto">
            <a:xfrm>
              <a:off x="1208" y="2208"/>
              <a:ext cx="224" cy="480"/>
            </a:xfrm>
            <a:prstGeom prst="line">
              <a:avLst/>
            </a:prstGeom>
            <a:noFill/>
            <a:ln w="12700">
              <a:solidFill>
                <a:schemeClr val="tx1"/>
              </a:solidFill>
              <a:round/>
              <a:headEnd/>
              <a:tailEnd/>
            </a:ln>
          </p:spPr>
          <p:txBody>
            <a:bodyPr>
              <a:prstTxWarp prst="textNoShape">
                <a:avLst/>
              </a:prstTxWarp>
            </a:bodyPr>
            <a:lstStyle/>
            <a:p>
              <a:endParaRPr lang="en-US"/>
            </a:p>
          </p:txBody>
        </p:sp>
        <p:sp>
          <p:nvSpPr>
            <p:cNvPr id="1006615" name="Line 23"/>
            <p:cNvSpPr>
              <a:spLocks noChangeShapeType="1"/>
            </p:cNvSpPr>
            <p:nvPr/>
          </p:nvSpPr>
          <p:spPr bwMode="auto">
            <a:xfrm>
              <a:off x="1696" y="2200"/>
              <a:ext cx="224" cy="480"/>
            </a:xfrm>
            <a:prstGeom prst="line">
              <a:avLst/>
            </a:prstGeom>
            <a:noFill/>
            <a:ln w="12700">
              <a:solidFill>
                <a:schemeClr val="tx1"/>
              </a:solidFill>
              <a:round/>
              <a:headEnd/>
              <a:tailEnd/>
            </a:ln>
          </p:spPr>
          <p:txBody>
            <a:bodyPr>
              <a:prstTxWarp prst="textNoShape">
                <a:avLst/>
              </a:prstTxWarp>
            </a:bodyPr>
            <a:lstStyle/>
            <a:p>
              <a:endParaRPr lang="en-US"/>
            </a:p>
          </p:txBody>
        </p:sp>
        <p:sp>
          <p:nvSpPr>
            <p:cNvPr id="1006616" name="Line 24"/>
            <p:cNvSpPr>
              <a:spLocks noChangeShapeType="1"/>
            </p:cNvSpPr>
            <p:nvPr/>
          </p:nvSpPr>
          <p:spPr bwMode="auto">
            <a:xfrm>
              <a:off x="3688" y="2208"/>
              <a:ext cx="224" cy="480"/>
            </a:xfrm>
            <a:prstGeom prst="line">
              <a:avLst/>
            </a:prstGeom>
            <a:noFill/>
            <a:ln w="12700">
              <a:solidFill>
                <a:schemeClr val="tx1"/>
              </a:solidFill>
              <a:round/>
              <a:headEnd/>
              <a:tailEnd/>
            </a:ln>
          </p:spPr>
          <p:txBody>
            <a:bodyPr>
              <a:prstTxWarp prst="textNoShape">
                <a:avLst/>
              </a:prstTxWarp>
            </a:bodyPr>
            <a:lstStyle/>
            <a:p>
              <a:endParaRPr lang="en-US"/>
            </a:p>
          </p:txBody>
        </p:sp>
        <p:sp>
          <p:nvSpPr>
            <p:cNvPr id="1006617" name="Line 25"/>
            <p:cNvSpPr>
              <a:spLocks noChangeShapeType="1"/>
            </p:cNvSpPr>
            <p:nvPr/>
          </p:nvSpPr>
          <p:spPr bwMode="auto">
            <a:xfrm>
              <a:off x="4128" y="2200"/>
              <a:ext cx="224" cy="480"/>
            </a:xfrm>
            <a:prstGeom prst="line">
              <a:avLst/>
            </a:prstGeom>
            <a:noFill/>
            <a:ln w="12700">
              <a:solidFill>
                <a:schemeClr val="tx1"/>
              </a:solidFill>
              <a:round/>
              <a:headEnd/>
              <a:tailEnd/>
            </a:ln>
          </p:spPr>
          <p:txBody>
            <a:bodyPr>
              <a:prstTxWarp prst="textNoShape">
                <a:avLst/>
              </a:prstTxWarp>
            </a:bodyPr>
            <a:lstStyle/>
            <a:p>
              <a:endParaRPr lang="en-US"/>
            </a:p>
          </p:txBody>
        </p:sp>
        <p:sp>
          <p:nvSpPr>
            <p:cNvPr id="1006618" name="Line 26"/>
            <p:cNvSpPr>
              <a:spLocks noChangeShapeType="1"/>
            </p:cNvSpPr>
            <p:nvPr/>
          </p:nvSpPr>
          <p:spPr bwMode="auto">
            <a:xfrm>
              <a:off x="4680" y="2200"/>
              <a:ext cx="224" cy="480"/>
            </a:xfrm>
            <a:prstGeom prst="line">
              <a:avLst/>
            </a:prstGeom>
            <a:noFill/>
            <a:ln w="12700">
              <a:solidFill>
                <a:schemeClr val="tx1"/>
              </a:solidFill>
              <a:round/>
              <a:headEnd/>
              <a:tailEnd/>
            </a:ln>
          </p:spPr>
          <p:txBody>
            <a:bodyPr>
              <a:prstTxWarp prst="textNoShape">
                <a:avLst/>
              </a:prstTxWarp>
            </a:bodyPr>
            <a:lstStyle/>
            <a:p>
              <a:endParaRPr lang="en-US"/>
            </a:p>
          </p:txBody>
        </p:sp>
        <p:sp>
          <p:nvSpPr>
            <p:cNvPr id="1006619" name="Line 27"/>
            <p:cNvSpPr>
              <a:spLocks noChangeShapeType="1"/>
            </p:cNvSpPr>
            <p:nvPr/>
          </p:nvSpPr>
          <p:spPr bwMode="auto">
            <a:xfrm>
              <a:off x="928" y="1344"/>
              <a:ext cx="0" cy="288"/>
            </a:xfrm>
            <a:prstGeom prst="line">
              <a:avLst/>
            </a:prstGeom>
            <a:noFill/>
            <a:ln w="12700">
              <a:solidFill>
                <a:schemeClr val="tx1"/>
              </a:solidFill>
              <a:prstDash val="dash"/>
              <a:round/>
              <a:headEnd/>
              <a:tailEnd/>
            </a:ln>
          </p:spPr>
          <p:txBody>
            <a:bodyPr>
              <a:prstTxWarp prst="textNoShape">
                <a:avLst/>
              </a:prstTxWarp>
            </a:bodyPr>
            <a:lstStyle/>
            <a:p>
              <a:endParaRPr lang="en-US"/>
            </a:p>
          </p:txBody>
        </p:sp>
        <p:sp>
          <p:nvSpPr>
            <p:cNvPr id="1006620" name="Line 28"/>
            <p:cNvSpPr>
              <a:spLocks noChangeShapeType="1"/>
            </p:cNvSpPr>
            <p:nvPr/>
          </p:nvSpPr>
          <p:spPr bwMode="auto">
            <a:xfrm>
              <a:off x="1664" y="1344"/>
              <a:ext cx="0" cy="488"/>
            </a:xfrm>
            <a:prstGeom prst="line">
              <a:avLst/>
            </a:prstGeom>
            <a:noFill/>
            <a:ln w="12700">
              <a:solidFill>
                <a:schemeClr val="tx1"/>
              </a:solidFill>
              <a:prstDash val="dash"/>
              <a:round/>
              <a:headEnd/>
              <a:tailEnd/>
            </a:ln>
          </p:spPr>
          <p:txBody>
            <a:bodyPr>
              <a:prstTxWarp prst="textNoShape">
                <a:avLst/>
              </a:prstTxWarp>
            </a:bodyPr>
            <a:lstStyle/>
            <a:p>
              <a:endParaRPr lang="en-US"/>
            </a:p>
          </p:txBody>
        </p:sp>
        <p:sp>
          <p:nvSpPr>
            <p:cNvPr id="1006621" name="Line 29"/>
            <p:cNvSpPr>
              <a:spLocks noChangeShapeType="1"/>
            </p:cNvSpPr>
            <p:nvPr/>
          </p:nvSpPr>
          <p:spPr bwMode="auto">
            <a:xfrm>
              <a:off x="3864" y="8"/>
              <a:ext cx="0" cy="1824"/>
            </a:xfrm>
            <a:prstGeom prst="line">
              <a:avLst/>
            </a:prstGeom>
            <a:noFill/>
            <a:ln w="12700">
              <a:solidFill>
                <a:schemeClr val="tx1"/>
              </a:solidFill>
              <a:prstDash val="dash"/>
              <a:round/>
              <a:headEnd/>
              <a:tailEnd/>
            </a:ln>
          </p:spPr>
          <p:txBody>
            <a:bodyPr>
              <a:prstTxWarp prst="textNoShape">
                <a:avLst/>
              </a:prstTxWarp>
            </a:bodyPr>
            <a:lstStyle/>
            <a:p>
              <a:endParaRPr lang="en-US"/>
            </a:p>
          </p:txBody>
        </p:sp>
        <p:sp>
          <p:nvSpPr>
            <p:cNvPr id="1006622" name="Line 30"/>
            <p:cNvSpPr>
              <a:spLocks noChangeShapeType="1"/>
            </p:cNvSpPr>
            <p:nvPr/>
          </p:nvSpPr>
          <p:spPr bwMode="auto">
            <a:xfrm>
              <a:off x="4496" y="0"/>
              <a:ext cx="0" cy="1176"/>
            </a:xfrm>
            <a:prstGeom prst="line">
              <a:avLst/>
            </a:prstGeom>
            <a:noFill/>
            <a:ln w="12700">
              <a:solidFill>
                <a:schemeClr val="tx1"/>
              </a:solidFill>
              <a:prstDash val="dash"/>
              <a:round/>
              <a:headEnd/>
              <a:tailEnd/>
            </a:ln>
          </p:spPr>
          <p:txBody>
            <a:bodyPr>
              <a:prstTxWarp prst="textNoShape">
                <a:avLst/>
              </a:prstTxWarp>
            </a:bodyPr>
            <a:lstStyle/>
            <a:p>
              <a:endParaRPr lang="en-US"/>
            </a:p>
          </p:txBody>
        </p:sp>
      </p:grpSp>
      <p:grpSp>
        <p:nvGrpSpPr>
          <p:cNvPr id="3" name="Group 31"/>
          <p:cNvGrpSpPr>
            <a:grpSpLocks/>
          </p:cNvGrpSpPr>
          <p:nvPr/>
        </p:nvGrpSpPr>
        <p:grpSpPr bwMode="auto">
          <a:xfrm>
            <a:off x="1349375" y="5133975"/>
            <a:ext cx="6559550" cy="776288"/>
            <a:chOff x="0" y="0"/>
            <a:chExt cx="4592" cy="544"/>
          </a:xfrm>
        </p:grpSpPr>
        <p:sp>
          <p:nvSpPr>
            <p:cNvPr id="1006624" name="Oval 32"/>
            <p:cNvSpPr>
              <a:spLocks/>
            </p:cNvSpPr>
            <p:nvPr/>
          </p:nvSpPr>
          <p:spPr bwMode="auto">
            <a:xfrm>
              <a:off x="0" y="0"/>
              <a:ext cx="80" cy="80"/>
            </a:xfrm>
            <a:prstGeom prst="ellipse">
              <a:avLst/>
            </a:prstGeom>
            <a:solidFill>
              <a:schemeClr val="accent1"/>
            </a:solidFill>
            <a:ln w="38100">
              <a:solidFill>
                <a:srgbClr val="FF0000"/>
              </a:solidFill>
              <a:round/>
              <a:headEnd/>
              <a:tailEnd/>
            </a:ln>
          </p:spPr>
          <p:txBody>
            <a:bodyPr lIns="0" tIns="0" rIns="0" bIns="0">
              <a:prstTxWarp prst="textNoShape">
                <a:avLst/>
              </a:prstTxWarp>
            </a:bodyPr>
            <a:lstStyle/>
            <a:p>
              <a:endParaRPr lang="en-US"/>
            </a:p>
          </p:txBody>
        </p:sp>
        <p:sp>
          <p:nvSpPr>
            <p:cNvPr id="1006625" name="Oval 33"/>
            <p:cNvSpPr>
              <a:spLocks/>
            </p:cNvSpPr>
            <p:nvPr/>
          </p:nvSpPr>
          <p:spPr bwMode="auto">
            <a:xfrm>
              <a:off x="624" y="464"/>
              <a:ext cx="80" cy="80"/>
            </a:xfrm>
            <a:prstGeom prst="ellipse">
              <a:avLst/>
            </a:prstGeom>
            <a:solidFill>
              <a:schemeClr val="accent1"/>
            </a:solidFill>
            <a:ln w="38100">
              <a:solidFill>
                <a:srgbClr val="FF0000"/>
              </a:solidFill>
              <a:round/>
              <a:headEnd/>
              <a:tailEnd/>
            </a:ln>
          </p:spPr>
          <p:txBody>
            <a:bodyPr lIns="0" tIns="0" rIns="0" bIns="0">
              <a:prstTxWarp prst="textNoShape">
                <a:avLst/>
              </a:prstTxWarp>
            </a:bodyPr>
            <a:lstStyle/>
            <a:p>
              <a:endParaRPr lang="en-US"/>
            </a:p>
          </p:txBody>
        </p:sp>
        <p:sp>
          <p:nvSpPr>
            <p:cNvPr id="1006626" name="Oval 34"/>
            <p:cNvSpPr>
              <a:spLocks/>
            </p:cNvSpPr>
            <p:nvPr/>
          </p:nvSpPr>
          <p:spPr bwMode="auto">
            <a:xfrm>
              <a:off x="960" y="0"/>
              <a:ext cx="80" cy="80"/>
            </a:xfrm>
            <a:prstGeom prst="ellipse">
              <a:avLst/>
            </a:prstGeom>
            <a:solidFill>
              <a:schemeClr val="accent1"/>
            </a:solidFill>
            <a:ln w="38100">
              <a:solidFill>
                <a:srgbClr val="FF0000"/>
              </a:solidFill>
              <a:round/>
              <a:headEnd/>
              <a:tailEnd/>
            </a:ln>
          </p:spPr>
          <p:txBody>
            <a:bodyPr lIns="0" tIns="0" rIns="0" bIns="0">
              <a:prstTxWarp prst="textNoShape">
                <a:avLst/>
              </a:prstTxWarp>
            </a:bodyPr>
            <a:lstStyle/>
            <a:p>
              <a:endParaRPr lang="en-US"/>
            </a:p>
          </p:txBody>
        </p:sp>
        <p:sp>
          <p:nvSpPr>
            <p:cNvPr id="1006627" name="Oval 35"/>
            <p:cNvSpPr>
              <a:spLocks/>
            </p:cNvSpPr>
            <p:nvPr/>
          </p:nvSpPr>
          <p:spPr bwMode="auto">
            <a:xfrm>
              <a:off x="1672" y="0"/>
              <a:ext cx="80" cy="80"/>
            </a:xfrm>
            <a:prstGeom prst="ellipse">
              <a:avLst/>
            </a:prstGeom>
            <a:solidFill>
              <a:schemeClr val="accent1"/>
            </a:solidFill>
            <a:ln w="38100">
              <a:solidFill>
                <a:srgbClr val="FF0000"/>
              </a:solidFill>
              <a:round/>
              <a:headEnd/>
              <a:tailEnd/>
            </a:ln>
          </p:spPr>
          <p:txBody>
            <a:bodyPr lIns="0" tIns="0" rIns="0" bIns="0">
              <a:prstTxWarp prst="textNoShape">
                <a:avLst/>
              </a:prstTxWarp>
            </a:bodyPr>
            <a:lstStyle/>
            <a:p>
              <a:endParaRPr lang="en-US"/>
            </a:p>
          </p:txBody>
        </p:sp>
        <p:sp>
          <p:nvSpPr>
            <p:cNvPr id="1006628" name="Oval 36"/>
            <p:cNvSpPr>
              <a:spLocks/>
            </p:cNvSpPr>
            <p:nvPr/>
          </p:nvSpPr>
          <p:spPr bwMode="auto">
            <a:xfrm>
              <a:off x="3536" y="464"/>
              <a:ext cx="80" cy="80"/>
            </a:xfrm>
            <a:prstGeom prst="ellipse">
              <a:avLst/>
            </a:prstGeom>
            <a:solidFill>
              <a:schemeClr val="accent1"/>
            </a:solidFill>
            <a:ln w="38100">
              <a:solidFill>
                <a:srgbClr val="FF0000"/>
              </a:solidFill>
              <a:round/>
              <a:headEnd/>
              <a:tailEnd/>
            </a:ln>
          </p:spPr>
          <p:txBody>
            <a:bodyPr lIns="0" tIns="0" rIns="0" bIns="0">
              <a:prstTxWarp prst="textNoShape">
                <a:avLst/>
              </a:prstTxWarp>
            </a:bodyPr>
            <a:lstStyle/>
            <a:p>
              <a:endParaRPr lang="en-US"/>
            </a:p>
          </p:txBody>
        </p:sp>
        <p:sp>
          <p:nvSpPr>
            <p:cNvPr id="1006629" name="Oval 37"/>
            <p:cNvSpPr>
              <a:spLocks/>
            </p:cNvSpPr>
            <p:nvPr/>
          </p:nvSpPr>
          <p:spPr bwMode="auto">
            <a:xfrm>
              <a:off x="3832" y="0"/>
              <a:ext cx="80" cy="80"/>
            </a:xfrm>
            <a:prstGeom prst="ellipse">
              <a:avLst/>
            </a:prstGeom>
            <a:solidFill>
              <a:schemeClr val="accent1"/>
            </a:solidFill>
            <a:ln w="38100">
              <a:solidFill>
                <a:srgbClr val="FF0000"/>
              </a:solidFill>
              <a:round/>
              <a:headEnd/>
              <a:tailEnd/>
            </a:ln>
          </p:spPr>
          <p:txBody>
            <a:bodyPr lIns="0" tIns="0" rIns="0" bIns="0">
              <a:prstTxWarp prst="textNoShape">
                <a:avLst/>
              </a:prstTxWarp>
            </a:bodyPr>
            <a:lstStyle/>
            <a:p>
              <a:endParaRPr lang="en-US"/>
            </a:p>
          </p:txBody>
        </p:sp>
        <p:sp>
          <p:nvSpPr>
            <p:cNvPr id="1006630" name="Oval 38"/>
            <p:cNvSpPr>
              <a:spLocks/>
            </p:cNvSpPr>
            <p:nvPr/>
          </p:nvSpPr>
          <p:spPr bwMode="auto">
            <a:xfrm>
              <a:off x="3640" y="0"/>
              <a:ext cx="80" cy="80"/>
            </a:xfrm>
            <a:prstGeom prst="ellipse">
              <a:avLst/>
            </a:prstGeom>
            <a:solidFill>
              <a:schemeClr val="accent1"/>
            </a:solidFill>
            <a:ln w="38100">
              <a:solidFill>
                <a:srgbClr val="FF0000"/>
              </a:solidFill>
              <a:round/>
              <a:headEnd/>
              <a:tailEnd/>
            </a:ln>
          </p:spPr>
          <p:txBody>
            <a:bodyPr lIns="0" tIns="0" rIns="0" bIns="0">
              <a:prstTxWarp prst="textNoShape">
                <a:avLst/>
              </a:prstTxWarp>
            </a:bodyPr>
            <a:lstStyle/>
            <a:p>
              <a:endParaRPr lang="en-US"/>
            </a:p>
          </p:txBody>
        </p:sp>
        <p:sp>
          <p:nvSpPr>
            <p:cNvPr id="1006631" name="Oval 39"/>
            <p:cNvSpPr>
              <a:spLocks/>
            </p:cNvSpPr>
            <p:nvPr/>
          </p:nvSpPr>
          <p:spPr bwMode="auto">
            <a:xfrm>
              <a:off x="4512" y="464"/>
              <a:ext cx="80" cy="80"/>
            </a:xfrm>
            <a:prstGeom prst="ellipse">
              <a:avLst/>
            </a:prstGeom>
            <a:solidFill>
              <a:schemeClr val="accent1"/>
            </a:solidFill>
            <a:ln w="38100">
              <a:solidFill>
                <a:srgbClr val="FF0000"/>
              </a:solidFill>
              <a:round/>
              <a:headEnd/>
              <a:tailEnd/>
            </a:ln>
          </p:spPr>
          <p:txBody>
            <a:bodyPr lIns="0" tIns="0" rIns="0" bIns="0">
              <a:prstTxWarp prst="textNoShape">
                <a:avLst/>
              </a:prstTxWarp>
            </a:bodyPr>
            <a:lstStyle/>
            <a:p>
              <a:endParaRPr lang="en-US"/>
            </a:p>
          </p:txBody>
        </p:sp>
      </p:grpSp>
      <p:grpSp>
        <p:nvGrpSpPr>
          <p:cNvPr id="4" name="Group 40"/>
          <p:cNvGrpSpPr>
            <a:grpSpLocks/>
          </p:cNvGrpSpPr>
          <p:nvPr/>
        </p:nvGrpSpPr>
        <p:grpSpPr bwMode="auto">
          <a:xfrm>
            <a:off x="2154238" y="5373688"/>
            <a:ext cx="4097337" cy="1408112"/>
            <a:chOff x="38" y="0"/>
            <a:chExt cx="2867" cy="986"/>
          </a:xfrm>
        </p:grpSpPr>
        <p:sp>
          <p:nvSpPr>
            <p:cNvPr id="1006633" name="Rectangle 41"/>
            <p:cNvSpPr>
              <a:spLocks/>
            </p:cNvSpPr>
            <p:nvPr/>
          </p:nvSpPr>
          <p:spPr bwMode="auto">
            <a:xfrm>
              <a:off x="38" y="677"/>
              <a:ext cx="1039" cy="309"/>
            </a:xfrm>
            <a:prstGeom prst="rect">
              <a:avLst/>
            </a:prstGeom>
            <a:noFill/>
            <a:ln w="12700">
              <a:noFill/>
              <a:miter lim="800000"/>
              <a:headEnd/>
              <a:tailEnd/>
            </a:ln>
          </p:spPr>
          <p:txBody>
            <a:bodyPr wrap="none" lIns="0" tIns="0" rIns="0" bIns="0" anchor="ctr">
              <a:prstTxWarp prst="textNoShape">
                <a:avLst/>
              </a:prstTxWarp>
              <a:spAutoFit/>
            </a:bodyPr>
            <a:lstStyle/>
            <a:p>
              <a:pPr algn="ctr" defTabSz="822325" eaLnBrk="1" hangingPunct="1"/>
              <a:r>
                <a:rPr lang="en-US" sz="2900">
                  <a:latin typeface="Gill Sans" charset="0"/>
                  <a:ea typeface="Gill Sans" charset="0"/>
                  <a:cs typeface="Gill Sans" charset="0"/>
                  <a:sym typeface="Gill Sans" charset="0"/>
                </a:rPr>
                <a:t>Mutations</a:t>
              </a:r>
            </a:p>
          </p:txBody>
        </p:sp>
        <p:sp>
          <p:nvSpPr>
            <p:cNvPr id="1006634" name="Line 42"/>
            <p:cNvSpPr>
              <a:spLocks noChangeShapeType="1"/>
            </p:cNvSpPr>
            <p:nvPr/>
          </p:nvSpPr>
          <p:spPr bwMode="auto">
            <a:xfrm>
              <a:off x="145" y="424"/>
              <a:ext cx="136" cy="256"/>
            </a:xfrm>
            <a:prstGeom prst="line">
              <a:avLst/>
            </a:prstGeom>
            <a:noFill/>
            <a:ln w="38100">
              <a:solidFill>
                <a:schemeClr val="tx1"/>
              </a:solidFill>
              <a:prstDash val="sysDot"/>
              <a:round/>
              <a:headEnd type="stealth" w="med" len="med"/>
              <a:tailEnd/>
            </a:ln>
          </p:spPr>
          <p:txBody>
            <a:bodyPr wrap="none" lIns="0" tIns="0" rIns="0" bIns="0" anchor="ctr">
              <a:prstTxWarp prst="textNoShape">
                <a:avLst/>
              </a:prstTxWarp>
              <a:spAutoFit/>
            </a:bodyPr>
            <a:lstStyle/>
            <a:p>
              <a:endParaRPr lang="en-US"/>
            </a:p>
          </p:txBody>
        </p:sp>
        <p:sp>
          <p:nvSpPr>
            <p:cNvPr id="1006635" name="Line 43"/>
            <p:cNvSpPr>
              <a:spLocks noChangeShapeType="1"/>
            </p:cNvSpPr>
            <p:nvPr/>
          </p:nvSpPr>
          <p:spPr bwMode="auto">
            <a:xfrm>
              <a:off x="481" y="0"/>
              <a:ext cx="8" cy="680"/>
            </a:xfrm>
            <a:prstGeom prst="line">
              <a:avLst/>
            </a:prstGeom>
            <a:noFill/>
            <a:ln w="38100">
              <a:solidFill>
                <a:schemeClr val="tx1"/>
              </a:solidFill>
              <a:prstDash val="sysDot"/>
              <a:round/>
              <a:headEnd type="stealth" w="med" len="med"/>
              <a:tailEnd/>
            </a:ln>
          </p:spPr>
          <p:txBody>
            <a:bodyPr wrap="none" lIns="0" tIns="0" rIns="0" bIns="0" anchor="ctr">
              <a:prstTxWarp prst="textNoShape">
                <a:avLst/>
              </a:prstTxWarp>
              <a:spAutoFit/>
            </a:bodyPr>
            <a:lstStyle/>
            <a:p>
              <a:endParaRPr lang="en-US"/>
            </a:p>
          </p:txBody>
        </p:sp>
        <p:sp>
          <p:nvSpPr>
            <p:cNvPr id="1006636" name="Line 44"/>
            <p:cNvSpPr>
              <a:spLocks noChangeShapeType="1"/>
            </p:cNvSpPr>
            <p:nvPr/>
          </p:nvSpPr>
          <p:spPr bwMode="auto">
            <a:xfrm flipH="1">
              <a:off x="929" y="456"/>
              <a:ext cx="1976" cy="239"/>
            </a:xfrm>
            <a:prstGeom prst="line">
              <a:avLst/>
            </a:prstGeom>
            <a:noFill/>
            <a:ln w="38100">
              <a:solidFill>
                <a:schemeClr val="tx1"/>
              </a:solidFill>
              <a:prstDash val="sysDot"/>
              <a:round/>
              <a:headEnd type="stealth" w="med" len="med"/>
              <a:tailEnd/>
            </a:ln>
          </p:spPr>
          <p:txBody>
            <a:bodyPr wrap="none" lIns="0" tIns="0" rIns="0" bIns="0" anchor="ctr">
              <a:prstTxWarp prst="textNoShape">
                <a:avLst/>
              </a:prstTxWarp>
              <a:spAutoFit/>
            </a:bodyPr>
            <a:lstStyle/>
            <a:p>
              <a:endParaRPr lang="en-US"/>
            </a:p>
          </p:txBody>
        </p:sp>
      </p:grpSp>
      <p:sp>
        <p:nvSpPr>
          <p:cNvPr id="1006637" name="Text Box 45"/>
          <p:cNvSpPr txBox="1">
            <a:spLocks noChangeArrowheads="1"/>
          </p:cNvSpPr>
          <p:nvPr/>
        </p:nvSpPr>
        <p:spPr bwMode="auto">
          <a:xfrm>
            <a:off x="342900" y="2520950"/>
            <a:ext cx="5254625" cy="1187450"/>
          </a:xfrm>
          <a:prstGeom prst="rect">
            <a:avLst/>
          </a:prstGeom>
          <a:noFill/>
          <a:ln w="9525">
            <a:noFill/>
            <a:miter lim="800000"/>
            <a:headEnd/>
            <a:tailEnd/>
          </a:ln>
          <a:effectLst/>
        </p:spPr>
        <p:txBody>
          <a:bodyPr>
            <a:prstTxWarp prst="textNoShape">
              <a:avLst/>
            </a:prstTxWarp>
            <a:spAutoFit/>
          </a:bodyPr>
          <a:lstStyle/>
          <a:p>
            <a:pPr algn="ctr"/>
            <a:r>
              <a:rPr lang="en-US">
                <a:solidFill>
                  <a:srgbClr val="0000FF"/>
                </a:solidFill>
                <a:latin typeface="Gill Sans Light" charset="0"/>
              </a:rPr>
              <a:t>The distribution of heterozygous positions in an individual reflects the time to the most recent common ancestor</a:t>
            </a:r>
          </a:p>
        </p:txBody>
      </p:sp>
    </p:spTree>
    <p:extLst>
      <p:ext uri="{BB962C8B-B14F-4D97-AF65-F5344CB8AC3E}">
        <p14:creationId xmlns:p14="http://schemas.microsoft.com/office/powerpoint/2010/main" val="325489059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3234" name="Picture 2"/>
          <p:cNvPicPr>
            <a:picLocks noChangeAspect="1" noChangeArrowheads="1"/>
          </p:cNvPicPr>
          <p:nvPr/>
        </p:nvPicPr>
        <p:blipFill>
          <a:blip r:embed="rId3"/>
          <a:srcRect/>
          <a:stretch>
            <a:fillRect/>
          </a:stretch>
        </p:blipFill>
        <p:spPr bwMode="auto">
          <a:xfrm>
            <a:off x="1235075" y="2698579"/>
            <a:ext cx="6662738" cy="3703637"/>
          </a:xfrm>
          <a:prstGeom prst="rect">
            <a:avLst/>
          </a:prstGeom>
          <a:noFill/>
          <a:ln w="12700">
            <a:noFill/>
            <a:miter lim="800000"/>
            <a:headEnd/>
            <a:tailEnd/>
          </a:ln>
        </p:spPr>
      </p:pic>
      <p:sp>
        <p:nvSpPr>
          <p:cNvPr id="863235" name="Rectangle 3"/>
          <p:cNvSpPr>
            <a:spLocks noGrp="1" noChangeArrowheads="1"/>
          </p:cNvSpPr>
          <p:nvPr>
            <p:ph type="title"/>
          </p:nvPr>
        </p:nvSpPr>
        <p:spPr>
          <a:xfrm>
            <a:off x="0" y="1"/>
            <a:ext cx="9144000" cy="1990724"/>
          </a:xfrm>
          <a:ln/>
        </p:spPr>
        <p:txBody>
          <a:bodyPr rIns="34290">
            <a:normAutofit fontScale="90000"/>
          </a:bodyPr>
          <a:lstStyle/>
          <a:p>
            <a:r>
              <a:rPr lang="en-US" dirty="0">
                <a:solidFill>
                  <a:schemeClr val="tx1"/>
                </a:solidFill>
              </a:rPr>
              <a:t>Pairwise Sequentially Markovian Coalescent </a:t>
            </a:r>
            <a:br>
              <a:rPr lang="en-US" sz="3600" dirty="0">
                <a:solidFill>
                  <a:schemeClr val="tx1"/>
                </a:solidFill>
              </a:rPr>
            </a:br>
            <a:r>
              <a:rPr lang="en-US" sz="3600" i="1" dirty="0">
                <a:solidFill>
                  <a:schemeClr val="tx1"/>
                </a:solidFill>
              </a:rPr>
              <a:t>Li and Durbin (2010): Inference of human </a:t>
            </a:r>
            <a:br>
              <a:rPr lang="en-US" sz="3600" i="1" dirty="0">
                <a:solidFill>
                  <a:schemeClr val="tx1"/>
                </a:solidFill>
              </a:rPr>
            </a:br>
            <a:r>
              <a:rPr lang="en-US" sz="3600" i="1" dirty="0">
                <a:solidFill>
                  <a:schemeClr val="tx1"/>
                </a:solidFill>
              </a:rPr>
              <a:t>population history from individual genome sequences</a:t>
            </a:r>
          </a:p>
        </p:txBody>
      </p:sp>
      <p:sp>
        <p:nvSpPr>
          <p:cNvPr id="863237" name="Text Box 5"/>
          <p:cNvSpPr txBox="1">
            <a:spLocks/>
          </p:cNvSpPr>
          <p:nvPr/>
        </p:nvSpPr>
        <p:spPr bwMode="auto">
          <a:xfrm>
            <a:off x="2952978" y="2274116"/>
            <a:ext cx="3534942" cy="529376"/>
          </a:xfrm>
          <a:prstGeom prst="rect">
            <a:avLst/>
          </a:prstGeom>
          <a:noFill/>
          <a:ln w="25400">
            <a:noFill/>
            <a:miter lim="800000"/>
            <a:headEnd/>
            <a:tailEnd/>
          </a:ln>
          <a:effectLst/>
        </p:spPr>
        <p:txBody>
          <a:bodyPr wrap="none" lIns="82296" tIns="41148" rIns="82296" bIns="41148">
            <a:prstTxWarp prst="textNoShape">
              <a:avLst/>
            </a:prstTxWarp>
            <a:spAutoFit/>
          </a:bodyPr>
          <a:lstStyle/>
          <a:p>
            <a:pPr algn="ctr" defTabSz="822325" eaLnBrk="1" hangingPunct="1"/>
            <a:r>
              <a:rPr lang="en-US" sz="2900" dirty="0">
                <a:solidFill>
                  <a:srgbClr val="000000"/>
                </a:solidFill>
                <a:latin typeface="Gill Sans" charset="0"/>
                <a:ea typeface="华文细黑" charset="-122"/>
                <a:cs typeface="华文细黑" charset="-122"/>
                <a:sym typeface="Gill Sans" charset="0"/>
              </a:rPr>
              <a:t>Hidden Markov Model</a:t>
            </a:r>
            <a:endParaRPr lang="en-US" sz="2000" dirty="0">
              <a:solidFill>
                <a:srgbClr val="000000"/>
              </a:solidFill>
              <a:latin typeface="+mn-lt"/>
              <a:ea typeface="华文细黑" charset="-122"/>
              <a:cs typeface="华文细黑" charset="-122"/>
              <a:sym typeface="Gill Sans" charset="0"/>
            </a:endParaRPr>
          </a:p>
        </p:txBody>
      </p:sp>
    </p:spTree>
    <p:extLst>
      <p:ext uri="{BB962C8B-B14F-4D97-AF65-F5344CB8AC3E}">
        <p14:creationId xmlns:p14="http://schemas.microsoft.com/office/powerpoint/2010/main" val="34162194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on two sequences</a:t>
            </a:r>
          </a:p>
        </p:txBody>
      </p:sp>
      <p:sp>
        <p:nvSpPr>
          <p:cNvPr id="3" name="Content Placeholder 2"/>
          <p:cNvSpPr>
            <a:spLocks noGrp="1"/>
          </p:cNvSpPr>
          <p:nvPr>
            <p:ph idx="1"/>
          </p:nvPr>
        </p:nvSpPr>
        <p:spPr>
          <a:xfrm>
            <a:off x="457200" y="1600200"/>
            <a:ext cx="8229600" cy="5257800"/>
          </a:xfrm>
        </p:spPr>
        <p:txBody>
          <a:bodyPr>
            <a:normAutofit fontScale="92500" lnSpcReduction="20000"/>
          </a:bodyPr>
          <a:lstStyle/>
          <a:p>
            <a:r>
              <a:rPr lang="en-US" dirty="0" err="1"/>
              <a:t>Gustave</a:t>
            </a:r>
            <a:r>
              <a:rPr lang="en-US" dirty="0"/>
              <a:t> </a:t>
            </a:r>
            <a:r>
              <a:rPr lang="en-US" dirty="0" err="1"/>
              <a:t>Malécot</a:t>
            </a:r>
            <a:r>
              <a:rPr lang="en-US" dirty="0"/>
              <a:t> (1940s)</a:t>
            </a:r>
          </a:p>
          <a:p>
            <a:endParaRPr lang="en-US" dirty="0"/>
          </a:p>
          <a:p>
            <a:endParaRPr lang="en-US" dirty="0"/>
          </a:p>
          <a:p>
            <a:endParaRPr lang="en-US" dirty="0"/>
          </a:p>
          <a:p>
            <a:endParaRPr lang="en-US" dirty="0"/>
          </a:p>
          <a:p>
            <a:endParaRPr lang="en-US" dirty="0"/>
          </a:p>
          <a:p>
            <a:endParaRPr lang="en-US" dirty="0"/>
          </a:p>
          <a:p>
            <a:r>
              <a:rPr lang="en-US" i="1" dirty="0"/>
              <a:t>Coalescence</a:t>
            </a:r>
            <a:r>
              <a:rPr lang="en-US" dirty="0"/>
              <a:t> is joining together, in our case going backwards in time</a:t>
            </a:r>
          </a:p>
          <a:p>
            <a:r>
              <a:rPr lang="en-US" dirty="0"/>
              <a:t>Chance of coalescence per generation is 1/N</a:t>
            </a:r>
          </a:p>
          <a:p>
            <a:r>
              <a:rPr lang="en-US" dirty="0"/>
              <a:t>TMRCA is exponentially distributed with mean N</a:t>
            </a:r>
          </a:p>
          <a:p>
            <a:endParaRPr lang="en-US" i="1" dirty="0"/>
          </a:p>
        </p:txBody>
      </p:sp>
      <p:pic>
        <p:nvPicPr>
          <p:cNvPr id="4" name="Picture 3" descr="Screen Shot 2013-03-05 at 06.58.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176" y="1996118"/>
            <a:ext cx="3886200" cy="2819400"/>
          </a:xfrm>
          <a:prstGeom prst="rect">
            <a:avLst/>
          </a:prstGeom>
        </p:spPr>
      </p:pic>
    </p:spTree>
    <p:extLst>
      <p:ext uri="{BB962C8B-B14F-4D97-AF65-F5344CB8AC3E}">
        <p14:creationId xmlns:p14="http://schemas.microsoft.com/office/powerpoint/2010/main" val="3817443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7C573-4021-4C44-8264-066850679C3E}"/>
              </a:ext>
            </a:extLst>
          </p:cNvPr>
          <p:cNvSpPr>
            <a:spLocks noGrp="1"/>
          </p:cNvSpPr>
          <p:nvPr>
            <p:ph type="title"/>
          </p:nvPr>
        </p:nvSpPr>
        <p:spPr>
          <a:xfrm>
            <a:off x="457200" y="0"/>
            <a:ext cx="8229600" cy="1143000"/>
          </a:xfrm>
        </p:spPr>
        <p:txBody>
          <a:bodyPr/>
          <a:lstStyle/>
          <a:p>
            <a:r>
              <a:rPr lang="en-GB" dirty="0"/>
              <a:t>PSMC Hidden Markov Model</a:t>
            </a:r>
            <a:endParaRPr lang="en-US" dirty="0"/>
          </a:p>
        </p:txBody>
      </p:sp>
      <p:sp>
        <p:nvSpPr>
          <p:cNvPr id="3" name="Content Placeholder 2">
            <a:extLst>
              <a:ext uri="{FF2B5EF4-FFF2-40B4-BE49-F238E27FC236}">
                <a16:creationId xmlns:a16="http://schemas.microsoft.com/office/drawing/2014/main" id="{BD850DE6-1842-CF43-80ED-5F816A1A5B4E}"/>
              </a:ext>
            </a:extLst>
          </p:cNvPr>
          <p:cNvSpPr>
            <a:spLocks noGrp="1"/>
          </p:cNvSpPr>
          <p:nvPr>
            <p:ph idx="1"/>
          </p:nvPr>
        </p:nvSpPr>
        <p:spPr>
          <a:xfrm>
            <a:off x="457200" y="2557850"/>
            <a:ext cx="8686800" cy="4139512"/>
          </a:xfrm>
        </p:spPr>
        <p:txBody>
          <a:bodyPr/>
          <a:lstStyle/>
          <a:p>
            <a:r>
              <a:rPr lang="en-GB" dirty="0"/>
              <a:t>Move from left to right in the genome</a:t>
            </a:r>
          </a:p>
          <a:p>
            <a:pPr lvl="1"/>
            <a:r>
              <a:rPr lang="en-GB" dirty="0"/>
              <a:t>Let P(</a:t>
            </a:r>
            <a:r>
              <a:rPr lang="en-GB" i="1" dirty="0" err="1">
                <a:latin typeface="Times New Roman" panose="02020603050405020304" pitchFamily="18" charset="0"/>
                <a:cs typeface="Times New Roman" panose="02020603050405020304" pitchFamily="18" charset="0"/>
              </a:rPr>
              <a:t>x|t</a:t>
            </a:r>
            <a:r>
              <a:rPr lang="en-GB" dirty="0"/>
              <a:t>) = </a:t>
            </a:r>
            <a:r>
              <a:rPr lang="en-GB" dirty="0" err="1"/>
              <a:t>prob</a:t>
            </a:r>
            <a:r>
              <a:rPr lang="en-GB" dirty="0"/>
              <a:t>(data up to </a:t>
            </a:r>
            <a:r>
              <a:rPr lang="en-GB" i="1" dirty="0" err="1">
                <a:latin typeface="Times New Roman" panose="02020603050405020304" pitchFamily="18" charset="0"/>
                <a:cs typeface="Times New Roman" panose="02020603050405020304" pitchFamily="18" charset="0"/>
              </a:rPr>
              <a:t>x|</a:t>
            </a:r>
            <a:r>
              <a:rPr lang="en-GB" dirty="0" err="1"/>
              <a:t>TMRCA</a:t>
            </a:r>
            <a:r>
              <a:rPr lang="en-GB" dirty="0"/>
              <a:t> at </a:t>
            </a:r>
            <a:r>
              <a:rPr lang="en-GB" i="1" dirty="0">
                <a:latin typeface="Times New Roman" panose="02020603050405020304" pitchFamily="18" charset="0"/>
                <a:cs typeface="Times New Roman" panose="02020603050405020304" pitchFamily="18" charset="0"/>
              </a:rPr>
              <a:t>x = t</a:t>
            </a:r>
            <a:r>
              <a:rPr lang="en-GB" dirty="0">
                <a:latin typeface="+mj-lt"/>
                <a:cs typeface="Times New Roman" panose="02020603050405020304" pitchFamily="18" charset="0"/>
              </a:rPr>
              <a:t>)</a:t>
            </a:r>
          </a:p>
          <a:p>
            <a:pPr lvl="1"/>
            <a:r>
              <a:rPr lang="en-GB" dirty="0">
                <a:latin typeface="+mj-lt"/>
              </a:rPr>
              <a:t>Calculate P(</a:t>
            </a:r>
            <a:r>
              <a:rPr lang="en-GB" i="1" dirty="0">
                <a:latin typeface="Times New Roman" panose="02020603050405020304" pitchFamily="18" charset="0"/>
                <a:cs typeface="Times New Roman" panose="02020603050405020304" pitchFamily="18" charset="0"/>
              </a:rPr>
              <a:t>x+1|t</a:t>
            </a:r>
            <a:r>
              <a:rPr lang="en-GB" dirty="0"/>
              <a:t>) = (∑</a:t>
            </a:r>
            <a:r>
              <a:rPr lang="en-GB" i="1" baseline="-25000" dirty="0">
                <a:latin typeface="Times New Roman" panose="02020603050405020304" pitchFamily="18" charset="0"/>
                <a:cs typeface="Times New Roman" panose="02020603050405020304" pitchFamily="18" charset="0"/>
              </a:rPr>
              <a:t>s</a:t>
            </a:r>
            <a:r>
              <a:rPr lang="en-GB" dirty="0"/>
              <a:t> P(</a:t>
            </a:r>
            <a:r>
              <a:rPr lang="en-GB" i="1" dirty="0" err="1">
                <a:latin typeface="Times New Roman" panose="02020603050405020304" pitchFamily="18" charset="0"/>
                <a:cs typeface="Times New Roman" panose="02020603050405020304" pitchFamily="18" charset="0"/>
              </a:rPr>
              <a:t>x|s</a:t>
            </a:r>
            <a:r>
              <a:rPr lang="en-GB" dirty="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 </a:t>
            </a:r>
            <a:r>
              <a:rPr lang="en-GB" i="1" dirty="0">
                <a:latin typeface="Times New Roman" panose="02020603050405020304" pitchFamily="18" charset="0"/>
                <a:cs typeface="Times New Roman" panose="02020603050405020304" pitchFamily="18" charset="0"/>
              </a:rPr>
              <a:t>r</a:t>
            </a:r>
            <a:r>
              <a:rPr lang="en-GB" dirty="0">
                <a:cs typeface="Times New Roman" panose="02020603050405020304" pitchFamily="18" charset="0"/>
              </a:rPr>
              <a:t>(</a:t>
            </a:r>
            <a:r>
              <a:rPr lang="en-GB" i="1" dirty="0" err="1">
                <a:latin typeface="Times New Roman" panose="02020603050405020304" pitchFamily="18" charset="0"/>
                <a:cs typeface="Times New Roman" panose="02020603050405020304" pitchFamily="18" charset="0"/>
              </a:rPr>
              <a:t>t|s</a:t>
            </a:r>
            <a:r>
              <a:rPr lang="en-GB" dirty="0">
                <a:cs typeface="Times New Roman" panose="02020603050405020304" pitchFamily="18" charset="0"/>
              </a:rPr>
              <a:t>)) </a:t>
            </a:r>
            <a:r>
              <a:rPr lang="en-GB" i="1" dirty="0">
                <a:latin typeface="Times New Roman" panose="02020603050405020304" pitchFamily="18" charset="0"/>
                <a:cs typeface="Times New Roman" panose="02020603050405020304" pitchFamily="18" charset="0"/>
              </a:rPr>
              <a:t>e</a:t>
            </a:r>
            <a:r>
              <a:rPr lang="en-GB" dirty="0">
                <a:cs typeface="Times New Roman" panose="02020603050405020304" pitchFamily="18" charset="0"/>
              </a:rPr>
              <a:t>(</a:t>
            </a:r>
            <a:r>
              <a:rPr lang="en-GB" i="1" dirty="0">
                <a:latin typeface="Times New Roman" panose="02020603050405020304" pitchFamily="18" charset="0"/>
                <a:cs typeface="Times New Roman" panose="02020603050405020304" pitchFamily="18" charset="0"/>
              </a:rPr>
              <a:t>x</a:t>
            </a:r>
            <a:r>
              <a:rPr lang="en-GB" dirty="0">
                <a:cs typeface="Times New Roman" panose="02020603050405020304" pitchFamily="18" charset="0"/>
              </a:rPr>
              <a:t>)</a:t>
            </a:r>
          </a:p>
          <a:p>
            <a:r>
              <a:rPr lang="en-GB" i="1" dirty="0">
                <a:latin typeface="Times New Roman" panose="02020603050405020304" pitchFamily="18" charset="0"/>
                <a:cs typeface="Times New Roman" panose="02020603050405020304" pitchFamily="18" charset="0"/>
              </a:rPr>
              <a:t>e</a:t>
            </a:r>
            <a:r>
              <a:rPr lang="en-GB" dirty="0">
                <a:cs typeface="Times New Roman" panose="02020603050405020304" pitchFamily="18" charset="0"/>
              </a:rPr>
              <a:t>(</a:t>
            </a:r>
            <a:r>
              <a:rPr lang="en-GB" i="1" dirty="0">
                <a:latin typeface="Times New Roman" panose="02020603050405020304" pitchFamily="18" charset="0"/>
                <a:cs typeface="Times New Roman" panose="02020603050405020304" pitchFamily="18" charset="0"/>
              </a:rPr>
              <a:t>x</a:t>
            </a:r>
            <a:r>
              <a:rPr lang="en-GB" dirty="0">
                <a:cs typeface="Times New Roman" panose="02020603050405020304" pitchFamily="18" charset="0"/>
              </a:rPr>
              <a:t>) = “emission at x” = </a:t>
            </a:r>
            <a:r>
              <a:rPr lang="en-GB" dirty="0">
                <a:latin typeface="Times New Roman" panose="02020603050405020304" pitchFamily="18" charset="0"/>
                <a:cs typeface="Times New Roman" panose="02020603050405020304" pitchFamily="18" charset="0"/>
              </a:rPr>
              <a:t>2</a:t>
            </a:r>
            <a:r>
              <a:rPr lang="en-GB" dirty="0">
                <a:cs typeface="Times New Roman" panose="02020603050405020304" pitchFamily="18" charset="0"/>
              </a:rPr>
              <a:t>𝜇</a:t>
            </a:r>
            <a:r>
              <a:rPr lang="en-GB" i="1" dirty="0">
                <a:latin typeface="Times New Roman" panose="02020603050405020304" pitchFamily="18" charset="0"/>
                <a:cs typeface="Times New Roman" panose="02020603050405020304" pitchFamily="18" charset="0"/>
              </a:rPr>
              <a:t>t  </a:t>
            </a:r>
            <a:r>
              <a:rPr lang="en-GB" dirty="0">
                <a:cs typeface="Times New Roman" panose="02020603050405020304" pitchFamily="18" charset="0"/>
              </a:rPr>
              <a:t>if a het, else (</a:t>
            </a:r>
            <a:r>
              <a:rPr lang="en-GB" dirty="0">
                <a:latin typeface="Times New Roman" panose="02020603050405020304" pitchFamily="18" charset="0"/>
                <a:cs typeface="Times New Roman" panose="02020603050405020304" pitchFamily="18" charset="0"/>
              </a:rPr>
              <a:t>1-2</a:t>
            </a:r>
            <a:r>
              <a:rPr lang="en-GB" dirty="0">
                <a:cs typeface="Times New Roman" panose="02020603050405020304" pitchFamily="18" charset="0"/>
              </a:rPr>
              <a:t>𝜇</a:t>
            </a:r>
            <a:r>
              <a:rPr lang="en-GB" i="1" dirty="0">
                <a:latin typeface="Times New Roman" panose="02020603050405020304" pitchFamily="18" charset="0"/>
                <a:cs typeface="Times New Roman" panose="02020603050405020304" pitchFamily="18" charset="0"/>
              </a:rPr>
              <a:t>t</a:t>
            </a:r>
            <a:r>
              <a:rPr lang="en-GB" dirty="0">
                <a:cs typeface="Times New Roman" panose="02020603050405020304" pitchFamily="18" charset="0"/>
              </a:rPr>
              <a:t>)</a:t>
            </a:r>
          </a:p>
          <a:p>
            <a:r>
              <a:rPr lang="en-GB" i="1" dirty="0">
                <a:latin typeface="Times New Roman" panose="02020603050405020304" pitchFamily="18" charset="0"/>
                <a:cs typeface="Times New Roman" panose="02020603050405020304" pitchFamily="18" charset="0"/>
              </a:rPr>
              <a:t>r</a:t>
            </a:r>
            <a:r>
              <a:rPr lang="en-GB" dirty="0">
                <a:cs typeface="Times New Roman" panose="02020603050405020304" pitchFamily="18" charset="0"/>
              </a:rPr>
              <a:t>(</a:t>
            </a:r>
            <a:r>
              <a:rPr lang="en-GB" i="1" dirty="0" err="1">
                <a:latin typeface="Times New Roman" panose="02020603050405020304" pitchFamily="18" charset="0"/>
                <a:cs typeface="Times New Roman" panose="02020603050405020304" pitchFamily="18" charset="0"/>
              </a:rPr>
              <a:t>t|s</a:t>
            </a:r>
            <a:r>
              <a:rPr lang="en-GB" dirty="0">
                <a:cs typeface="Times New Roman" panose="02020603050405020304" pitchFamily="18" charset="0"/>
              </a:rPr>
              <a:t>) = </a:t>
            </a:r>
            <a:r>
              <a:rPr lang="en-GB" dirty="0" err="1">
                <a:cs typeface="Times New Roman" panose="02020603050405020304" pitchFamily="18" charset="0"/>
              </a:rPr>
              <a:t>prob</a:t>
            </a:r>
            <a:r>
              <a:rPr lang="en-GB" dirty="0">
                <a:cs typeface="Times New Roman" panose="02020603050405020304" pitchFamily="18" charset="0"/>
              </a:rPr>
              <a:t>(recombination from TMRCA</a:t>
            </a:r>
            <a:r>
              <a:rPr lang="en-GB" i="1" dirty="0">
                <a:cs typeface="Times New Roman" panose="02020603050405020304" pitchFamily="18" charset="0"/>
              </a:rPr>
              <a:t> </a:t>
            </a:r>
            <a:r>
              <a:rPr lang="en-GB" i="1" dirty="0">
                <a:latin typeface="Times New Roman" panose="02020603050405020304" pitchFamily="18" charset="0"/>
                <a:cs typeface="Times New Roman" panose="02020603050405020304" pitchFamily="18" charset="0"/>
              </a:rPr>
              <a:t>s</a:t>
            </a:r>
            <a:r>
              <a:rPr lang="en-GB" i="1" dirty="0">
                <a:cs typeface="Times New Roman" panose="02020603050405020304" pitchFamily="18" charset="0"/>
              </a:rPr>
              <a:t> </a:t>
            </a:r>
            <a:r>
              <a:rPr lang="en-GB" dirty="0">
                <a:cs typeface="Times New Roman" panose="02020603050405020304" pitchFamily="18" charset="0"/>
              </a:rPr>
              <a:t>to</a:t>
            </a:r>
            <a:r>
              <a:rPr lang="en-GB" i="1" dirty="0">
                <a:cs typeface="Times New Roman" panose="02020603050405020304" pitchFamily="18" charset="0"/>
              </a:rPr>
              <a:t> </a:t>
            </a:r>
            <a:r>
              <a:rPr lang="en-GB" i="1" dirty="0">
                <a:latin typeface="Times New Roman" panose="02020603050405020304" pitchFamily="18" charset="0"/>
                <a:cs typeface="Times New Roman" panose="02020603050405020304" pitchFamily="18" charset="0"/>
              </a:rPr>
              <a:t>t</a:t>
            </a:r>
            <a:r>
              <a:rPr lang="en-GB" dirty="0">
                <a:cs typeface="Times New Roman" panose="02020603050405020304" pitchFamily="18" charset="0"/>
              </a:rPr>
              <a:t>)</a:t>
            </a:r>
            <a:endParaRPr lang="en-US" dirty="0">
              <a:cs typeface="Times New Roman" panose="02020603050405020304" pitchFamily="18" charset="0"/>
            </a:endParaRPr>
          </a:p>
          <a:p>
            <a:pPr marL="0" indent="0">
              <a:buNone/>
            </a:pPr>
            <a:r>
              <a:rPr lang="en-GB" dirty="0">
                <a:cs typeface="Times New Roman" panose="02020603050405020304" pitchFamily="18" charset="0"/>
              </a:rPr>
              <a:t>	</a:t>
            </a:r>
            <a:r>
              <a:rPr lang="en-US" dirty="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2</a:t>
            </a:r>
            <a:r>
              <a:rPr lang="en-US" dirty="0">
                <a:cs typeface="Times New Roman" panose="02020603050405020304" pitchFamily="18" charset="0"/>
              </a:rPr>
              <a:t>𝜌</a:t>
            </a:r>
            <a:r>
              <a:rPr lang="en-GB" i="1" dirty="0">
                <a:latin typeface="Times New Roman" panose="02020603050405020304" pitchFamily="18" charset="0"/>
                <a:cs typeface="Times New Roman" panose="02020603050405020304" pitchFamily="18" charset="0"/>
              </a:rPr>
              <a:t>s </a:t>
            </a:r>
            <a:r>
              <a:rPr lang="en-GB" dirty="0" err="1">
                <a:cs typeface="Times New Roman" panose="02020603050405020304" pitchFamily="18" charset="0"/>
              </a:rPr>
              <a:t>prob</a:t>
            </a:r>
            <a:r>
              <a:rPr lang="en-GB" dirty="0">
                <a:cs typeface="Times New Roman" panose="02020603050405020304" pitchFamily="18" charset="0"/>
              </a:rPr>
              <a:t> (coalesce back to </a:t>
            </a:r>
            <a:r>
              <a:rPr lang="en-GB" i="1" dirty="0">
                <a:latin typeface="Times New Roman" panose="02020603050405020304" pitchFamily="18" charset="0"/>
                <a:cs typeface="Times New Roman" panose="02020603050405020304" pitchFamily="18" charset="0"/>
              </a:rPr>
              <a:t>t</a:t>
            </a:r>
            <a:r>
              <a:rPr lang="en-GB" dirty="0">
                <a:cs typeface="Times New Roman" panose="02020603050405020304" pitchFamily="18" charset="0"/>
              </a:rPr>
              <a:t>)	</a:t>
            </a:r>
          </a:p>
          <a:p>
            <a:pPr marL="0" indent="0">
              <a:buNone/>
            </a:pPr>
            <a:r>
              <a:rPr lang="en-GB" i="1" dirty="0">
                <a:latin typeface="Times New Roman" panose="02020603050405020304" pitchFamily="18" charset="0"/>
                <a:cs typeface="Times New Roman" panose="02020603050405020304" pitchFamily="18" charset="0"/>
              </a:rPr>
              <a:t>            + </a:t>
            </a:r>
            <a:r>
              <a:rPr lang="en-GB" dirty="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1-</a:t>
            </a:r>
            <a:r>
              <a:rPr lang="en-US" dirty="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2</a:t>
            </a:r>
            <a:r>
              <a:rPr lang="en-US" dirty="0">
                <a:cs typeface="Times New Roman" panose="02020603050405020304" pitchFamily="18" charset="0"/>
              </a:rPr>
              <a:t>𝜌</a:t>
            </a:r>
            <a:r>
              <a:rPr lang="en-GB" i="1" dirty="0">
                <a:latin typeface="Times New Roman" panose="02020603050405020304" pitchFamily="18" charset="0"/>
                <a:cs typeface="Times New Roman" panose="02020603050405020304" pitchFamily="18" charset="0"/>
              </a:rPr>
              <a:t>s</a:t>
            </a:r>
            <a:r>
              <a:rPr lang="en-GB" dirty="0">
                <a:cs typeface="Times New Roman" panose="02020603050405020304" pitchFamily="18" charset="0"/>
              </a:rPr>
              <a:t>)	   if </a:t>
            </a:r>
            <a:r>
              <a:rPr lang="en-GB" i="1" dirty="0">
                <a:latin typeface="Times New Roman" panose="02020603050405020304" pitchFamily="18" charset="0"/>
                <a:cs typeface="Times New Roman" panose="02020603050405020304" pitchFamily="18" charset="0"/>
              </a:rPr>
              <a:t>t = s</a:t>
            </a:r>
            <a:endParaRPr lang="en-US" dirty="0">
              <a:latin typeface="Times New Roman" panose="02020603050405020304" pitchFamily="18" charset="0"/>
              <a:cs typeface="Times New Roman" panose="02020603050405020304" pitchFamily="18" charset="0"/>
            </a:endParaRPr>
          </a:p>
          <a:p>
            <a:pPr marL="0" indent="0">
              <a:buNone/>
            </a:pPr>
            <a:endParaRPr lang="en-GB" dirty="0">
              <a:cs typeface="Times New Roman" panose="02020603050405020304" pitchFamily="18" charset="0"/>
            </a:endParaRPr>
          </a:p>
        </p:txBody>
      </p:sp>
      <p:pic>
        <p:nvPicPr>
          <p:cNvPr id="4" name="Picture 2">
            <a:extLst>
              <a:ext uri="{FF2B5EF4-FFF2-40B4-BE49-F238E27FC236}">
                <a16:creationId xmlns:a16="http://schemas.microsoft.com/office/drawing/2014/main" id="{E86A1B74-70C3-9641-ABEC-F1EFFE6CFACE}"/>
              </a:ext>
            </a:extLst>
          </p:cNvPr>
          <p:cNvPicPr>
            <a:picLocks noChangeAspect="1" noChangeArrowheads="1"/>
          </p:cNvPicPr>
          <p:nvPr/>
        </p:nvPicPr>
        <p:blipFill>
          <a:blip r:embed="rId2"/>
          <a:srcRect/>
          <a:stretch>
            <a:fillRect/>
          </a:stretch>
        </p:blipFill>
        <p:spPr bwMode="auto">
          <a:xfrm>
            <a:off x="457200" y="571500"/>
            <a:ext cx="5388147" cy="1854792"/>
          </a:xfrm>
          <a:prstGeom prst="rect">
            <a:avLst/>
          </a:prstGeom>
          <a:noFill/>
          <a:ln w="12700">
            <a:noFill/>
            <a:miter lim="800000"/>
            <a:headEnd/>
            <a:tailEnd/>
          </a:ln>
        </p:spPr>
      </p:pic>
      <p:sp>
        <p:nvSpPr>
          <p:cNvPr id="5" name="TextBox 4">
            <a:extLst>
              <a:ext uri="{FF2B5EF4-FFF2-40B4-BE49-F238E27FC236}">
                <a16:creationId xmlns:a16="http://schemas.microsoft.com/office/drawing/2014/main" id="{06A2C55C-04BB-CC4C-A3D0-68E2ADC63EE9}"/>
              </a:ext>
            </a:extLst>
          </p:cNvPr>
          <p:cNvSpPr txBox="1"/>
          <p:nvPr/>
        </p:nvSpPr>
        <p:spPr>
          <a:xfrm>
            <a:off x="6722678" y="5399904"/>
            <a:ext cx="3472249" cy="1077218"/>
          </a:xfrm>
          <a:prstGeom prst="rect">
            <a:avLst/>
          </a:prstGeom>
          <a:noFill/>
        </p:spPr>
        <p:txBody>
          <a:bodyPr wrap="square" rtlCol="0">
            <a:spAutoFit/>
          </a:bodyPr>
          <a:lstStyle/>
          <a:p>
            <a:r>
              <a:rPr lang="en-GB" sz="3200" dirty="0">
                <a:solidFill>
                  <a:srgbClr val="FF0000"/>
                </a:solidFill>
              </a:rPr>
              <a:t>Depends on </a:t>
            </a:r>
          </a:p>
          <a:p>
            <a:r>
              <a:rPr lang="en-GB" sz="3200" i="1" dirty="0">
                <a:solidFill>
                  <a:srgbClr val="FF0000"/>
                </a:solidFill>
                <a:latin typeface="Times New Roman" panose="02020603050405020304" pitchFamily="18" charset="0"/>
                <a:cs typeface="Times New Roman" panose="02020603050405020304" pitchFamily="18" charset="0"/>
              </a:rPr>
              <a:t>N(t’)  t’ &lt; </a:t>
            </a:r>
            <a:r>
              <a:rPr lang="en-GB" sz="3200" i="1" dirty="0" err="1">
                <a:solidFill>
                  <a:srgbClr val="FF0000"/>
                </a:solidFill>
                <a:latin typeface="Times New Roman" panose="02020603050405020304" pitchFamily="18" charset="0"/>
                <a:cs typeface="Times New Roman" panose="02020603050405020304" pitchFamily="18" charset="0"/>
              </a:rPr>
              <a:t>s,t</a:t>
            </a:r>
            <a:endParaRPr lang="en-US" sz="3200" i="1" dirty="0">
              <a:solidFill>
                <a:srgbClr val="FF0000"/>
              </a:solidFill>
              <a:latin typeface="Times New Roman" panose="02020603050405020304" pitchFamily="18" charset="0"/>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5C8C4941-3083-4D4F-88A6-B1D2B3D7E17F}"/>
              </a:ext>
            </a:extLst>
          </p:cNvPr>
          <p:cNvCxnSpPr/>
          <p:nvPr/>
        </p:nvCxnSpPr>
        <p:spPr>
          <a:xfrm flipH="1" flipV="1">
            <a:off x="6080728" y="5671752"/>
            <a:ext cx="641950" cy="135924"/>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2738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E41F8-8675-174A-A596-75A900D68820}"/>
              </a:ext>
            </a:extLst>
          </p:cNvPr>
          <p:cNvSpPr>
            <a:spLocks noGrp="1"/>
          </p:cNvSpPr>
          <p:nvPr>
            <p:ph type="title"/>
          </p:nvPr>
        </p:nvSpPr>
        <p:spPr/>
        <p:txBody>
          <a:bodyPr/>
          <a:lstStyle/>
          <a:p>
            <a:r>
              <a:rPr lang="en-GB" dirty="0"/>
              <a:t>Markov assumption</a:t>
            </a:r>
            <a:endParaRPr lang="en-US" dirty="0"/>
          </a:p>
        </p:txBody>
      </p:sp>
      <p:sp>
        <p:nvSpPr>
          <p:cNvPr id="3" name="Content Placeholder 2">
            <a:extLst>
              <a:ext uri="{FF2B5EF4-FFF2-40B4-BE49-F238E27FC236}">
                <a16:creationId xmlns:a16="http://schemas.microsoft.com/office/drawing/2014/main" id="{4A1720A3-38AB-2B41-913E-3917ABE13F5C}"/>
              </a:ext>
            </a:extLst>
          </p:cNvPr>
          <p:cNvSpPr>
            <a:spLocks noGrp="1"/>
          </p:cNvSpPr>
          <p:nvPr>
            <p:ph idx="1"/>
          </p:nvPr>
        </p:nvSpPr>
        <p:spPr/>
        <p:txBody>
          <a:bodyPr>
            <a:normAutofit lnSpcReduction="10000"/>
          </a:bodyPr>
          <a:lstStyle/>
          <a:p>
            <a:r>
              <a:rPr lang="en-GB" dirty="0"/>
              <a:t>This model assumes that</a:t>
            </a:r>
          </a:p>
          <a:p>
            <a:pPr marL="457200" lvl="1" indent="0">
              <a:buNone/>
            </a:pPr>
            <a:r>
              <a:rPr lang="en-GB" dirty="0"/>
              <a:t>	data to the left of </a:t>
            </a:r>
            <a:r>
              <a:rPr lang="en-GB" i="1" dirty="0" err="1">
                <a:latin typeface="Times New Roman" panose="02020603050405020304" pitchFamily="18" charset="0"/>
                <a:cs typeface="Times New Roman" panose="02020603050405020304" pitchFamily="18" charset="0"/>
              </a:rPr>
              <a:t>x|</a:t>
            </a:r>
            <a:r>
              <a:rPr lang="en-GB" dirty="0" err="1"/>
              <a:t>TMRCA</a:t>
            </a:r>
            <a:r>
              <a:rPr lang="en-GB" dirty="0"/>
              <a:t> at </a:t>
            </a:r>
            <a:r>
              <a:rPr lang="en-GB" i="1" dirty="0">
                <a:latin typeface="Times New Roman" panose="02020603050405020304" pitchFamily="18" charset="0"/>
                <a:cs typeface="Times New Roman" panose="02020603050405020304" pitchFamily="18" charset="0"/>
              </a:rPr>
              <a:t>x = t</a:t>
            </a:r>
            <a:r>
              <a:rPr lang="en-US" i="1" dirty="0">
                <a:latin typeface="Times New Roman" panose="02020603050405020304" pitchFamily="18" charset="0"/>
                <a:cs typeface="Times New Roman" panose="02020603050405020304" pitchFamily="18" charset="0"/>
              </a:rPr>
              <a:t> </a:t>
            </a:r>
          </a:p>
          <a:p>
            <a:pPr marL="457200" lvl="1" indent="0">
              <a:buNone/>
            </a:pPr>
            <a:r>
              <a:rPr lang="en-GB" dirty="0">
                <a:cs typeface="Times New Roman" panose="02020603050405020304" pitchFamily="18" charset="0"/>
              </a:rPr>
              <a:t>is independent of </a:t>
            </a:r>
          </a:p>
          <a:p>
            <a:pPr marL="457200" lvl="1" indent="0">
              <a:buNone/>
            </a:pPr>
            <a:r>
              <a:rPr lang="en-GB" dirty="0">
                <a:cs typeface="Times New Roman" panose="02020603050405020304" pitchFamily="18" charset="0"/>
              </a:rPr>
              <a:t>	</a:t>
            </a:r>
            <a:r>
              <a:rPr lang="en-GB" dirty="0"/>
              <a:t> data to the right of </a:t>
            </a:r>
            <a:r>
              <a:rPr lang="en-GB" i="1" dirty="0" err="1">
                <a:latin typeface="Times New Roman" panose="02020603050405020304" pitchFamily="18" charset="0"/>
                <a:cs typeface="Times New Roman" panose="02020603050405020304" pitchFamily="18" charset="0"/>
              </a:rPr>
              <a:t>x|</a:t>
            </a:r>
            <a:r>
              <a:rPr lang="en-GB" dirty="0" err="1"/>
              <a:t>TMRCA</a:t>
            </a:r>
            <a:r>
              <a:rPr lang="en-GB" dirty="0"/>
              <a:t> at </a:t>
            </a:r>
            <a:r>
              <a:rPr lang="en-GB" i="1" dirty="0">
                <a:latin typeface="Times New Roman" panose="02020603050405020304" pitchFamily="18" charset="0"/>
                <a:cs typeface="Times New Roman" panose="02020603050405020304" pitchFamily="18" charset="0"/>
              </a:rPr>
              <a:t>x = t</a:t>
            </a:r>
            <a:r>
              <a:rPr lang="en-US" i="1" dirty="0">
                <a:latin typeface="Times New Roman" panose="02020603050405020304" pitchFamily="18" charset="0"/>
                <a:cs typeface="Times New Roman" panose="02020603050405020304" pitchFamily="18" charset="0"/>
              </a:rPr>
              <a:t> </a:t>
            </a:r>
          </a:p>
          <a:p>
            <a:r>
              <a:rPr lang="en-GB" dirty="0">
                <a:cs typeface="Times New Roman" panose="02020603050405020304" pitchFamily="18" charset="0"/>
              </a:rPr>
              <a:t>For standard mixing populations this is a very good assumption</a:t>
            </a:r>
          </a:p>
          <a:p>
            <a:pPr lvl="1"/>
            <a:r>
              <a:rPr lang="en-US" dirty="0">
                <a:solidFill>
                  <a:srgbClr val="000000"/>
                </a:solidFill>
                <a:ea typeface="华文细黑" charset="-122"/>
                <a:cs typeface="华文细黑" charset="-122"/>
                <a:sym typeface="Gill Sans" charset="0"/>
              </a:rPr>
              <a:t>Sequentially Markovian Coalescent approximation, </a:t>
            </a:r>
            <a:r>
              <a:rPr lang="en-US" dirty="0" err="1">
                <a:solidFill>
                  <a:srgbClr val="000000"/>
                </a:solidFill>
                <a:ea typeface="华文细黑" charset="-122"/>
                <a:cs typeface="华文细黑" charset="-122"/>
                <a:sym typeface="Gill Sans" charset="0"/>
              </a:rPr>
              <a:t>McVean</a:t>
            </a:r>
            <a:r>
              <a:rPr lang="en-US" dirty="0">
                <a:solidFill>
                  <a:srgbClr val="000000"/>
                </a:solidFill>
                <a:ea typeface="华文细黑" charset="-122"/>
                <a:cs typeface="华文细黑" charset="-122"/>
                <a:sym typeface="Gill Sans" charset="0"/>
              </a:rPr>
              <a:t> &amp; Cardin 2005</a:t>
            </a:r>
          </a:p>
          <a:p>
            <a:r>
              <a:rPr lang="en-GB" dirty="0">
                <a:solidFill>
                  <a:srgbClr val="000000"/>
                </a:solidFill>
                <a:ea typeface="华文细黑" charset="-122"/>
                <a:cs typeface="Times New Roman" panose="02020603050405020304" pitchFamily="18" charset="0"/>
                <a:sym typeface="Gill Sans" charset="0"/>
              </a:rPr>
              <a:t>We can fit </a:t>
            </a:r>
            <a:r>
              <a:rPr lang="en-GB" i="1" dirty="0">
                <a:solidFill>
                  <a:srgbClr val="000000"/>
                </a:solidFill>
                <a:ea typeface="华文细黑" charset="-122"/>
                <a:cs typeface="Times New Roman" panose="02020603050405020304" pitchFamily="18" charset="0"/>
                <a:sym typeface="Gill Sans" charset="0"/>
              </a:rPr>
              <a:t>N(t)</a:t>
            </a:r>
            <a:r>
              <a:rPr lang="en-GB" dirty="0">
                <a:solidFill>
                  <a:srgbClr val="000000"/>
                </a:solidFill>
                <a:ea typeface="华文细黑" charset="-122"/>
                <a:cs typeface="Times New Roman" panose="02020603050405020304" pitchFamily="18" charset="0"/>
                <a:sym typeface="Gill Sans" charset="0"/>
              </a:rPr>
              <a:t> by Baum-Welch</a:t>
            </a:r>
            <a:endParaRPr lang="en-GB" dirty="0">
              <a:cs typeface="Times New Roman" panose="02020603050405020304" pitchFamily="18" charset="0"/>
            </a:endParaRPr>
          </a:p>
        </p:txBody>
      </p:sp>
    </p:spTree>
    <p:extLst>
      <p:ext uri="{BB962C8B-B14F-4D97-AF65-F5344CB8AC3E}">
        <p14:creationId xmlns:p14="http://schemas.microsoft.com/office/powerpoint/2010/main" val="1890965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Rectangle 2"/>
          <p:cNvSpPr>
            <a:spLocks noGrp="1" noChangeArrowheads="1"/>
          </p:cNvSpPr>
          <p:nvPr>
            <p:ph type="title"/>
          </p:nvPr>
        </p:nvSpPr>
        <p:spPr>
          <a:xfrm>
            <a:off x="206375" y="152400"/>
            <a:ext cx="8709025" cy="1143000"/>
          </a:xfrm>
        </p:spPr>
        <p:txBody>
          <a:bodyPr>
            <a:normAutofit fontScale="90000"/>
          </a:bodyPr>
          <a:lstStyle/>
          <a:p>
            <a:r>
              <a:rPr lang="en-US"/>
              <a:t>Key equations from coalescent theory</a:t>
            </a:r>
          </a:p>
        </p:txBody>
      </p:sp>
      <p:sp>
        <p:nvSpPr>
          <p:cNvPr id="861187" name="Rectangle 3"/>
          <p:cNvSpPr>
            <a:spLocks noGrp="1"/>
          </p:cNvSpPr>
          <p:nvPr>
            <p:ph type="body" idx="1"/>
          </p:nvPr>
        </p:nvSpPr>
        <p:spPr>
          <a:xfrm>
            <a:off x="685800" y="1524000"/>
            <a:ext cx="8001000" cy="4572000"/>
          </a:xfrm>
          <a:noFill/>
          <a:ln/>
        </p:spPr>
        <p:txBody>
          <a:bodyPr>
            <a:normAutofit lnSpcReduction="10000"/>
          </a:bodyPr>
          <a:lstStyle/>
          <a:p>
            <a:r>
              <a:rPr lang="en-US"/>
              <a:t>Het probability and recombination probability depend on </a:t>
            </a:r>
            <a:r>
              <a:rPr lang="en-US" i="1"/>
              <a:t>t:   </a:t>
            </a:r>
            <a:r>
              <a:rPr lang="en-US" sz="2800" i="1">
                <a:latin typeface="Helvetica Neue Light" charset="0"/>
              </a:rPr>
              <a:t>p(het</a:t>
            </a:r>
            <a:r>
              <a:rPr lang="en-US" sz="2800">
                <a:latin typeface="Helvetica Neue Light" charset="0"/>
              </a:rPr>
              <a:t>|</a:t>
            </a:r>
            <a:r>
              <a:rPr lang="en-US" sz="2800" i="1">
                <a:latin typeface="Helvetica Neue Light" charset="0"/>
              </a:rPr>
              <a:t>t) = 2</a:t>
            </a:r>
            <a:r>
              <a:rPr lang="en-US" sz="2800" i="1">
                <a:latin typeface="Helvetica Neue Light" charset="0"/>
                <a:sym typeface="Symbol" charset="2"/>
              </a:rPr>
              <a:t>t, </a:t>
            </a:r>
            <a:r>
              <a:rPr lang="en-US" sz="2800" i="1">
                <a:latin typeface="Helvetica Neue Light" charset="0"/>
              </a:rPr>
              <a:t>p(rec</a:t>
            </a:r>
            <a:r>
              <a:rPr lang="en-US" sz="2800">
                <a:latin typeface="Helvetica Neue Light" charset="0"/>
              </a:rPr>
              <a:t>|</a:t>
            </a:r>
            <a:r>
              <a:rPr lang="en-US" sz="2800" i="1">
                <a:latin typeface="Helvetica Neue Light" charset="0"/>
              </a:rPr>
              <a:t>t) = 2</a:t>
            </a:r>
            <a:r>
              <a:rPr lang="en-US" sz="2800" i="1">
                <a:latin typeface="Helvetica Neue Light" charset="0"/>
                <a:sym typeface="Symbol" charset="2"/>
              </a:rPr>
              <a:t>t</a:t>
            </a:r>
            <a:endParaRPr lang="en-US" sz="2800">
              <a:latin typeface="Helvetica Neue Light" charset="0"/>
            </a:endParaRPr>
          </a:p>
          <a:p>
            <a:r>
              <a:rPr lang="en-US"/>
              <a:t>Distribution of segment ages depends on population size history</a:t>
            </a:r>
          </a:p>
          <a:p>
            <a:r>
              <a:rPr lang="en-US"/>
              <a:t>Transition probability, given a recombination</a:t>
            </a:r>
          </a:p>
          <a:p>
            <a:endParaRPr lang="en-US"/>
          </a:p>
          <a:p>
            <a:endParaRPr lang="en-US"/>
          </a:p>
          <a:p>
            <a:r>
              <a:rPr lang="en-US"/>
              <a:t>Stationary distribution of segment ages</a:t>
            </a:r>
          </a:p>
        </p:txBody>
      </p:sp>
      <p:pic>
        <p:nvPicPr>
          <p:cNvPr id="861188" name="Picture 4" descr="Picture 2"/>
          <p:cNvPicPr>
            <a:picLocks noChangeAspect="1" noChangeArrowheads="1"/>
          </p:cNvPicPr>
          <p:nvPr/>
        </p:nvPicPr>
        <p:blipFill>
          <a:blip r:embed="rId3"/>
          <a:srcRect/>
          <a:stretch>
            <a:fillRect/>
          </a:stretch>
        </p:blipFill>
        <p:spPr bwMode="auto">
          <a:xfrm>
            <a:off x="5622560" y="3296444"/>
            <a:ext cx="2400300" cy="747712"/>
          </a:xfrm>
          <a:prstGeom prst="rect">
            <a:avLst/>
          </a:prstGeom>
          <a:noFill/>
        </p:spPr>
      </p:pic>
      <p:pic>
        <p:nvPicPr>
          <p:cNvPr id="861189" name="Picture 5" descr="Picture 3"/>
          <p:cNvPicPr>
            <a:picLocks noChangeAspect="1" noChangeArrowheads="1"/>
          </p:cNvPicPr>
          <p:nvPr/>
        </p:nvPicPr>
        <p:blipFill>
          <a:blip r:embed="rId4"/>
          <a:srcRect/>
          <a:stretch>
            <a:fillRect/>
          </a:stretch>
        </p:blipFill>
        <p:spPr bwMode="auto">
          <a:xfrm>
            <a:off x="206375" y="4432300"/>
            <a:ext cx="8709025" cy="901700"/>
          </a:xfrm>
          <a:prstGeom prst="rect">
            <a:avLst/>
          </a:prstGeom>
          <a:noFill/>
        </p:spPr>
      </p:pic>
      <p:pic>
        <p:nvPicPr>
          <p:cNvPr id="861190" name="Picture 6" descr="Picture 4"/>
          <p:cNvPicPr>
            <a:picLocks noChangeAspect="1" noChangeArrowheads="1"/>
          </p:cNvPicPr>
          <p:nvPr/>
        </p:nvPicPr>
        <p:blipFill>
          <a:blip r:embed="rId5"/>
          <a:srcRect/>
          <a:stretch>
            <a:fillRect/>
          </a:stretch>
        </p:blipFill>
        <p:spPr bwMode="auto">
          <a:xfrm>
            <a:off x="1646238" y="6051550"/>
            <a:ext cx="6103937" cy="730250"/>
          </a:xfrm>
          <a:prstGeom prst="rect">
            <a:avLst/>
          </a:prstGeom>
          <a:noFill/>
        </p:spPr>
      </p:pic>
    </p:spTree>
    <p:extLst>
      <p:ext uri="{BB962C8B-B14F-4D97-AF65-F5344CB8AC3E}">
        <p14:creationId xmlns:p14="http://schemas.microsoft.com/office/powerpoint/2010/main" val="28639923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8" name="Rectangle 2"/>
          <p:cNvSpPr>
            <a:spLocks noGrp="1"/>
          </p:cNvSpPr>
          <p:nvPr>
            <p:ph type="title"/>
          </p:nvPr>
        </p:nvSpPr>
        <p:spPr>
          <a:xfrm>
            <a:off x="457200" y="68263"/>
            <a:ext cx="8458200" cy="777875"/>
          </a:xfrm>
          <a:noFill/>
          <a:ln/>
        </p:spPr>
        <p:txBody>
          <a:bodyPr lIns="34290" tIns="34290" rIns="34290" bIns="34290">
            <a:normAutofit fontScale="90000"/>
          </a:bodyPr>
          <a:lstStyle/>
          <a:p>
            <a:r>
              <a:rPr lang="en-US" sz="3800"/>
              <a:t>PSMC-HMM reconstructs individual history </a:t>
            </a:r>
          </a:p>
        </p:txBody>
      </p:sp>
      <p:pic>
        <p:nvPicPr>
          <p:cNvPr id="1012739" name="Picture 3" descr="heatmap"/>
          <p:cNvPicPr>
            <a:picLocks noChangeAspect="1" noChangeArrowheads="1"/>
          </p:cNvPicPr>
          <p:nvPr/>
        </p:nvPicPr>
        <p:blipFill>
          <a:blip r:embed="rId3"/>
          <a:srcRect/>
          <a:stretch>
            <a:fillRect/>
          </a:stretch>
        </p:blipFill>
        <p:spPr bwMode="auto">
          <a:xfrm>
            <a:off x="0" y="762000"/>
            <a:ext cx="9145588" cy="3835400"/>
          </a:xfrm>
          <a:prstGeom prst="rect">
            <a:avLst/>
          </a:prstGeom>
          <a:noFill/>
        </p:spPr>
      </p:pic>
      <p:sp>
        <p:nvSpPr>
          <p:cNvPr id="1012740" name="Rectangle 4"/>
          <p:cNvSpPr>
            <a:spLocks noGrp="1" noChangeArrowheads="1"/>
          </p:cNvSpPr>
          <p:nvPr>
            <p:ph type="body" idx="1"/>
          </p:nvPr>
        </p:nvSpPr>
        <p:spPr>
          <a:xfrm>
            <a:off x="762000" y="4419600"/>
            <a:ext cx="8153400" cy="2419124"/>
          </a:xfrm>
        </p:spPr>
        <p:txBody>
          <a:bodyPr/>
          <a:lstStyle/>
          <a:p>
            <a:r>
              <a:rPr lang="en-US" sz="2800" dirty="0" err="1"/>
              <a:t>Pairwise</a:t>
            </a:r>
            <a:r>
              <a:rPr lang="en-US" sz="2800" dirty="0"/>
              <a:t> Sequentially </a:t>
            </a:r>
            <a:r>
              <a:rPr lang="en-US" sz="2800" dirty="0" err="1"/>
              <a:t>Markovian</a:t>
            </a:r>
            <a:r>
              <a:rPr lang="en-US" sz="2800" dirty="0"/>
              <a:t> Coalescent – Hidden Markov Model</a:t>
            </a:r>
          </a:p>
          <a:p>
            <a:r>
              <a:rPr lang="en-US" sz="2800" dirty="0"/>
              <a:t>Data simulated using ms (Hudson)</a:t>
            </a:r>
          </a:p>
          <a:p>
            <a:r>
              <a:rPr lang="en-US" sz="2800" dirty="0"/>
              <a:t>Model the coalescent time </a:t>
            </a:r>
            <a:r>
              <a:rPr lang="en-US" sz="2800" i="1" dirty="0" err="1"/>
              <a:t>t</a:t>
            </a:r>
            <a:r>
              <a:rPr lang="en-US" sz="2800" i="1" dirty="0"/>
              <a:t> </a:t>
            </a:r>
            <a:r>
              <a:rPr lang="en-US" sz="2800" dirty="0"/>
              <a:t>by e.g. 50 discrete bins, spread logarithmically</a:t>
            </a:r>
            <a:endParaRPr lang="en-US" sz="2800" dirty="0">
              <a:sym typeface="Symbol" charset="2"/>
            </a:endParaRPr>
          </a:p>
        </p:txBody>
      </p:sp>
    </p:spTree>
    <p:extLst>
      <p:ext uri="{BB962C8B-B14F-4D97-AF65-F5344CB8AC3E}">
        <p14:creationId xmlns:p14="http://schemas.microsoft.com/office/powerpoint/2010/main" val="17972493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1274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740"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AutoShape 2"/>
          <p:cNvSpPr>
            <a:spLocks/>
          </p:cNvSpPr>
          <p:nvPr/>
        </p:nvSpPr>
        <p:spPr bwMode="auto">
          <a:xfrm>
            <a:off x="1817688" y="3817938"/>
            <a:ext cx="6218237" cy="1760537"/>
          </a:xfrm>
          <a:custGeom>
            <a:avLst/>
            <a:gdLst/>
            <a:ahLst/>
            <a:cxnLst/>
            <a:rect l="0" t="0" r="r" b="b"/>
            <a:pathLst>
              <a:path w="21600" h="21600">
                <a:moveTo>
                  <a:pt x="0" y="0"/>
                </a:moveTo>
                <a:lnTo>
                  <a:pt x="5678" y="0"/>
                </a:lnTo>
                <a:lnTo>
                  <a:pt x="5678" y="21600"/>
                </a:lnTo>
                <a:lnTo>
                  <a:pt x="8815" y="21600"/>
                </a:lnTo>
                <a:lnTo>
                  <a:pt x="8815" y="10940"/>
                </a:lnTo>
                <a:lnTo>
                  <a:pt x="16954" y="10940"/>
                </a:lnTo>
                <a:lnTo>
                  <a:pt x="16954" y="0"/>
                </a:lnTo>
                <a:lnTo>
                  <a:pt x="21600" y="0"/>
                </a:lnTo>
              </a:path>
            </a:pathLst>
          </a:custGeom>
          <a:noFill/>
          <a:ln w="38100">
            <a:solidFill>
              <a:srgbClr val="000080"/>
            </a:solidFill>
            <a:miter lim="800000"/>
            <a:headEnd/>
            <a:tailEnd/>
          </a:ln>
        </p:spPr>
        <p:txBody>
          <a:bodyPr lIns="0" tIns="0" rIns="0" bIns="0">
            <a:prstTxWarp prst="textNoShape">
              <a:avLst/>
            </a:prstTxWarp>
          </a:bodyPr>
          <a:lstStyle/>
          <a:p>
            <a:endParaRPr lang="en-US"/>
          </a:p>
        </p:txBody>
      </p:sp>
      <p:sp>
        <p:nvSpPr>
          <p:cNvPr id="867331" name="Rectangle 3"/>
          <p:cNvSpPr>
            <a:spLocks noGrp="1" noChangeArrowheads="1"/>
          </p:cNvSpPr>
          <p:nvPr>
            <p:ph type="title"/>
          </p:nvPr>
        </p:nvSpPr>
        <p:spPr>
          <a:ln/>
        </p:spPr>
        <p:txBody>
          <a:bodyPr rIns="34290">
            <a:normAutofit fontScale="90000"/>
          </a:bodyPr>
          <a:lstStyle/>
          <a:p>
            <a:r>
              <a:rPr lang="en-US" dirty="0"/>
              <a:t>Inferred </a:t>
            </a:r>
            <a:r>
              <a:rPr lang="en-US" dirty="0">
                <a:sym typeface="Symbol" charset="2"/>
              </a:rPr>
              <a:t>N(t)</a:t>
            </a:r>
            <a:r>
              <a:rPr lang="en-US" sz="4100" dirty="0">
                <a:solidFill>
                  <a:srgbClr val="000000"/>
                </a:solidFill>
                <a:latin typeface="Gill Sans" charset="0"/>
                <a:ea typeface="华文细黑" charset="-122"/>
                <a:cs typeface="华文细黑" charset="-122"/>
                <a:sym typeface="Symbol" charset="2"/>
              </a:rPr>
              <a:t> </a:t>
            </a:r>
            <a:r>
              <a:rPr lang="en-US" dirty="0">
                <a:sym typeface="Symbol" charset="2"/>
              </a:rPr>
              <a:t>gives the history of the population size</a:t>
            </a:r>
          </a:p>
        </p:txBody>
      </p:sp>
      <p:pic>
        <p:nvPicPr>
          <p:cNvPr id="867332" name="Picture 4"/>
          <p:cNvPicPr>
            <a:picLocks noChangeAspect="1" noChangeArrowheads="1"/>
          </p:cNvPicPr>
          <p:nvPr/>
        </p:nvPicPr>
        <p:blipFill>
          <a:blip r:embed="rId3"/>
          <a:srcRect/>
          <a:stretch>
            <a:fillRect/>
          </a:stretch>
        </p:blipFill>
        <p:spPr bwMode="auto">
          <a:xfrm>
            <a:off x="771525" y="1965325"/>
            <a:ext cx="7578725" cy="4230688"/>
          </a:xfrm>
          <a:prstGeom prst="rect">
            <a:avLst/>
          </a:prstGeom>
          <a:noFill/>
          <a:ln w="12700">
            <a:noFill/>
            <a:miter lim="800000"/>
            <a:headEnd/>
            <a:tailEnd/>
          </a:ln>
        </p:spPr>
      </p:pic>
      <p:sp>
        <p:nvSpPr>
          <p:cNvPr id="2" name="TextBox 1">
            <a:extLst>
              <a:ext uri="{FF2B5EF4-FFF2-40B4-BE49-F238E27FC236}">
                <a16:creationId xmlns:a16="http://schemas.microsoft.com/office/drawing/2014/main" id="{B4BAAA23-969E-DD4A-9E46-A7FEC0CB3273}"/>
              </a:ext>
            </a:extLst>
          </p:cNvPr>
          <p:cNvSpPr txBox="1"/>
          <p:nvPr/>
        </p:nvSpPr>
        <p:spPr>
          <a:xfrm>
            <a:off x="407310" y="6320116"/>
            <a:ext cx="4597284" cy="369332"/>
          </a:xfrm>
          <a:prstGeom prst="rect">
            <a:avLst/>
          </a:prstGeom>
          <a:noFill/>
        </p:spPr>
        <p:txBody>
          <a:bodyPr wrap="none" rtlCol="0">
            <a:spAutoFit/>
          </a:bodyPr>
          <a:lstStyle/>
          <a:p>
            <a:r>
              <a:rPr lang="en-GB" dirty="0"/>
              <a:t>Blue is simulated size history, red is fit by PSMC</a:t>
            </a:r>
            <a:endParaRPr lang="en-US" dirty="0"/>
          </a:p>
        </p:txBody>
      </p:sp>
    </p:spTree>
    <p:extLst>
      <p:ext uri="{BB962C8B-B14F-4D97-AF65-F5344CB8AC3E}">
        <p14:creationId xmlns:p14="http://schemas.microsoft.com/office/powerpoint/2010/main" val="45587099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p:cNvSpPr>
          <p:nvPr>
            <p:ph type="title"/>
          </p:nvPr>
        </p:nvSpPr>
        <p:spPr>
          <a:xfrm>
            <a:off x="0" y="434975"/>
            <a:ext cx="9144000" cy="1165225"/>
          </a:xfrm>
          <a:noFill/>
          <a:ln/>
        </p:spPr>
        <p:txBody>
          <a:bodyPr/>
          <a:lstStyle/>
          <a:p>
            <a:r>
              <a:rPr lang="en-US" sz="4100" dirty="0"/>
              <a:t>Single human genome with bootstrap</a:t>
            </a:r>
            <a:endParaRPr lang="en-US" dirty="0">
              <a:sym typeface="Symbol" charset="2"/>
            </a:endParaRPr>
          </a:p>
        </p:txBody>
      </p:sp>
      <p:pic>
        <p:nvPicPr>
          <p:cNvPr id="873475" name="Picture 3" descr="Picture 7"/>
          <p:cNvPicPr>
            <a:picLocks noChangeAspect="1" noChangeArrowheads="1"/>
          </p:cNvPicPr>
          <p:nvPr/>
        </p:nvPicPr>
        <p:blipFill>
          <a:blip r:embed="rId3"/>
          <a:srcRect/>
          <a:stretch>
            <a:fillRect/>
          </a:stretch>
        </p:blipFill>
        <p:spPr bwMode="auto">
          <a:xfrm>
            <a:off x="274638" y="1851025"/>
            <a:ext cx="8572500" cy="4794250"/>
          </a:xfrm>
          <a:prstGeom prst="rect">
            <a:avLst/>
          </a:prstGeom>
          <a:noFill/>
        </p:spPr>
      </p:pic>
    </p:spTree>
    <p:extLst>
      <p:ext uri="{BB962C8B-B14F-4D97-AF65-F5344CB8AC3E}">
        <p14:creationId xmlns:p14="http://schemas.microsoft.com/office/powerpoint/2010/main" val="288257474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3-09 at 12.17.18.png"/>
          <p:cNvPicPr>
            <a:picLocks noChangeAspect="1"/>
          </p:cNvPicPr>
          <p:nvPr/>
        </p:nvPicPr>
        <p:blipFill rotWithShape="1">
          <a:blip r:embed="rId2">
            <a:extLst>
              <a:ext uri="{28A0092B-C50C-407E-A947-70E740481C1C}">
                <a14:useLocalDpi xmlns:a14="http://schemas.microsoft.com/office/drawing/2010/main" val="0"/>
              </a:ext>
            </a:extLst>
          </a:blip>
          <a:srcRect b="6925"/>
          <a:stretch/>
        </p:blipFill>
        <p:spPr>
          <a:xfrm>
            <a:off x="541974" y="1210429"/>
            <a:ext cx="7848872" cy="4886132"/>
          </a:xfrm>
          <a:prstGeom prst="rect">
            <a:avLst/>
          </a:prstGeom>
        </p:spPr>
      </p:pic>
      <p:sp>
        <p:nvSpPr>
          <p:cNvPr id="3" name="Title 2"/>
          <p:cNvSpPr>
            <a:spLocks noGrp="1"/>
          </p:cNvSpPr>
          <p:nvPr>
            <p:ph type="title"/>
          </p:nvPr>
        </p:nvSpPr>
        <p:spPr>
          <a:xfrm>
            <a:off x="62232" y="35832"/>
            <a:ext cx="9036496" cy="1143000"/>
          </a:xfrm>
        </p:spPr>
        <p:txBody>
          <a:bodyPr>
            <a:normAutofit/>
          </a:bodyPr>
          <a:lstStyle/>
          <a:p>
            <a:r>
              <a:rPr lang="en-US" sz="3600" dirty="0"/>
              <a:t>Human population history, with Neanderthals</a:t>
            </a:r>
          </a:p>
        </p:txBody>
      </p:sp>
      <p:sp>
        <p:nvSpPr>
          <p:cNvPr id="23" name="Footer Placeholder 1"/>
          <p:cNvSpPr txBox="1">
            <a:spLocks/>
          </p:cNvSpPr>
          <p:nvPr/>
        </p:nvSpPr>
        <p:spPr>
          <a:xfrm>
            <a:off x="62232" y="6381328"/>
            <a:ext cx="9046272"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pPr>
              <a:defRPr/>
            </a:pPr>
            <a:r>
              <a:rPr lang="en-US" sz="2000" dirty="0" err="1">
                <a:solidFill>
                  <a:srgbClr val="0000FF"/>
                </a:solidFill>
                <a:latin typeface="+mn-lt"/>
              </a:rPr>
              <a:t>Heng</a:t>
            </a:r>
            <a:r>
              <a:rPr lang="en-US" sz="2000" dirty="0">
                <a:solidFill>
                  <a:srgbClr val="0000FF"/>
                </a:solidFill>
                <a:latin typeface="+mn-lt"/>
              </a:rPr>
              <a:t> Li</a:t>
            </a:r>
          </a:p>
        </p:txBody>
      </p:sp>
      <p:sp>
        <p:nvSpPr>
          <p:cNvPr id="26" name="TextBox 25"/>
          <p:cNvSpPr txBox="1"/>
          <p:nvPr/>
        </p:nvSpPr>
        <p:spPr>
          <a:xfrm>
            <a:off x="3046538" y="6053226"/>
            <a:ext cx="2821606" cy="400110"/>
          </a:xfrm>
          <a:prstGeom prst="rect">
            <a:avLst/>
          </a:prstGeom>
          <a:noFill/>
        </p:spPr>
        <p:txBody>
          <a:bodyPr wrap="none" rtlCol="0">
            <a:spAutoFit/>
          </a:bodyPr>
          <a:lstStyle/>
          <a:p>
            <a:r>
              <a:rPr lang="en-US" sz="2000" dirty="0">
                <a:latin typeface="Arial" charset="0"/>
                <a:ea typeface="Arial" charset="0"/>
                <a:cs typeface="Arial" charset="0"/>
              </a:rPr>
              <a:t>Scaled coalescent time</a:t>
            </a:r>
          </a:p>
        </p:txBody>
      </p:sp>
    </p:spTree>
    <p:extLst>
      <p:ext uri="{BB962C8B-B14F-4D97-AF65-F5344CB8AC3E}">
        <p14:creationId xmlns:p14="http://schemas.microsoft.com/office/powerpoint/2010/main" val="2137551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Advances since the original PSMC</a:t>
            </a:r>
          </a:p>
        </p:txBody>
      </p:sp>
      <p:sp>
        <p:nvSpPr>
          <p:cNvPr id="4" name="Content Placeholder 3"/>
          <p:cNvSpPr>
            <a:spLocks noGrp="1"/>
          </p:cNvSpPr>
          <p:nvPr>
            <p:ph idx="1"/>
          </p:nvPr>
        </p:nvSpPr>
        <p:spPr>
          <a:xfrm>
            <a:off x="611560" y="1772816"/>
            <a:ext cx="8424936" cy="4824536"/>
          </a:xfrm>
        </p:spPr>
        <p:txBody>
          <a:bodyPr>
            <a:normAutofit/>
          </a:bodyPr>
          <a:lstStyle/>
          <a:p>
            <a:pPr marL="514350" indent="-514350">
              <a:buFont typeface="+mj-lt"/>
              <a:buAutoNum type="arabicPeriod"/>
            </a:pPr>
            <a:r>
              <a:rPr lang="en-US" dirty="0"/>
              <a:t>Use SMC</a:t>
            </a:r>
            <a:r>
              <a:rPr lang="en-US" dirty="0">
                <a:ea typeface="Beirut" charset="-78"/>
                <a:cs typeface="Beirut" charset="-78"/>
              </a:rPr>
              <a:t>’</a:t>
            </a:r>
            <a:r>
              <a:rPr lang="en-US" dirty="0"/>
              <a:t> model which correctly handles </a:t>
            </a:r>
            <a:r>
              <a:rPr lang="en-US" dirty="0" err="1"/>
              <a:t>recombinations</a:t>
            </a:r>
            <a:r>
              <a:rPr lang="en-US" dirty="0"/>
              <a:t> coalescing back to the same ancestor (</a:t>
            </a:r>
            <a:r>
              <a:rPr lang="en-US" dirty="0" err="1"/>
              <a:t>Schiffels</a:t>
            </a:r>
            <a:r>
              <a:rPr lang="en-US" dirty="0"/>
              <a:t>, </a:t>
            </a:r>
            <a:r>
              <a:rPr lang="is-IS" dirty="0"/>
              <a:t>…)</a:t>
            </a:r>
          </a:p>
          <a:p>
            <a:pPr marL="914400" lvl="1" indent="-514350"/>
            <a:r>
              <a:rPr lang="is-IS" dirty="0"/>
              <a:t>Minor tweak to equations, but significant</a:t>
            </a:r>
          </a:p>
          <a:p>
            <a:pPr marL="914400" lvl="1" indent="-514350"/>
            <a:r>
              <a:rPr lang="is-IS" dirty="0"/>
              <a:t>Can now fit recombination:mutation ratio</a:t>
            </a:r>
          </a:p>
          <a:p>
            <a:pPr marL="914400" lvl="1" indent="-514350"/>
            <a:r>
              <a:rPr lang="is-IS" dirty="0"/>
              <a:t>Implemented in MSMC/MSMC2</a:t>
            </a:r>
          </a:p>
          <a:p>
            <a:pPr marL="514350" indent="-514350">
              <a:buFont typeface="+mj-lt"/>
              <a:buAutoNum type="arabicPeriod"/>
            </a:pPr>
            <a:r>
              <a:rPr lang="is-IS" dirty="0"/>
              <a:t>Time speedup: linear not quadratic in number of time slices (Harris, ... Song, 2014)</a:t>
            </a:r>
          </a:p>
        </p:txBody>
      </p:sp>
    </p:spTree>
    <p:extLst>
      <p:ext uri="{BB962C8B-B14F-4D97-AF65-F5344CB8AC3E}">
        <p14:creationId xmlns:p14="http://schemas.microsoft.com/office/powerpoint/2010/main" val="2705925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Problems/issues</a:t>
            </a:r>
          </a:p>
        </p:txBody>
      </p:sp>
      <p:sp>
        <p:nvSpPr>
          <p:cNvPr id="3" name="Content Placeholder 2"/>
          <p:cNvSpPr>
            <a:spLocks noGrp="1"/>
          </p:cNvSpPr>
          <p:nvPr>
            <p:ph idx="1"/>
          </p:nvPr>
        </p:nvSpPr>
        <p:spPr>
          <a:xfrm>
            <a:off x="685800" y="1981200"/>
            <a:ext cx="7772400" cy="4315027"/>
          </a:xfrm>
        </p:spPr>
        <p:txBody>
          <a:bodyPr>
            <a:normAutofit fontScale="92500"/>
          </a:bodyPr>
          <a:lstStyle/>
          <a:p>
            <a:pPr marL="514350" indent="-514350">
              <a:buFont typeface="+mj-lt"/>
              <a:buAutoNum type="arabicPeriod"/>
            </a:pPr>
            <a:r>
              <a:rPr lang="en-US" dirty="0"/>
              <a:t>Non-</a:t>
            </a:r>
            <a:r>
              <a:rPr lang="en-US" dirty="0" err="1"/>
              <a:t>panmictic</a:t>
            </a:r>
            <a:r>
              <a:rPr lang="en-US" dirty="0"/>
              <a:t> ancestry</a:t>
            </a:r>
          </a:p>
          <a:p>
            <a:pPr marL="914400" lvl="1" indent="-514350"/>
            <a:r>
              <a:rPr lang="en-US" dirty="0"/>
              <a:t>Ancestral structure leads to incorrect inference</a:t>
            </a:r>
          </a:p>
          <a:p>
            <a:pPr marL="514350" indent="-514350">
              <a:buFont typeface="+mj-lt"/>
              <a:buAutoNum type="arabicPeriod"/>
            </a:pPr>
            <a:r>
              <a:rPr lang="en-US" dirty="0"/>
              <a:t>Mutation rate</a:t>
            </a:r>
          </a:p>
          <a:p>
            <a:pPr marL="914400" lvl="1" indent="-514350"/>
            <a:r>
              <a:rPr lang="en-US" dirty="0"/>
              <a:t>Recent direct estimates suggest a substantially lower mutation rate</a:t>
            </a:r>
          </a:p>
          <a:p>
            <a:pPr marL="514350" indent="-514350">
              <a:buFont typeface="+mj-lt"/>
              <a:buAutoNum type="arabicPeriod"/>
            </a:pPr>
            <a:r>
              <a:rPr lang="en-US" dirty="0"/>
              <a:t>Accessing more recent time, and more complex structure</a:t>
            </a:r>
          </a:p>
          <a:p>
            <a:pPr marL="914400" lvl="1" indent="-514350"/>
            <a:r>
              <a:rPr lang="en-US" dirty="0"/>
              <a:t>Extending to more than two sequences: MSMC</a:t>
            </a:r>
          </a:p>
        </p:txBody>
      </p:sp>
    </p:spTree>
    <p:extLst>
      <p:ext uri="{BB962C8B-B14F-4D97-AF65-F5344CB8AC3E}">
        <p14:creationId xmlns:p14="http://schemas.microsoft.com/office/powerpoint/2010/main" val="3380781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Picture 2"/>
          <p:cNvPicPr>
            <a:picLocks noChangeAspect="1" noChangeArrowheads="1"/>
          </p:cNvPicPr>
          <p:nvPr/>
        </p:nvPicPr>
        <p:blipFill rotWithShape="1">
          <a:blip r:embed="rId2"/>
          <a:srcRect l="49217" r="5828" b="42011"/>
          <a:stretch/>
        </p:blipFill>
        <p:spPr bwMode="auto">
          <a:xfrm>
            <a:off x="4716016" y="2519653"/>
            <a:ext cx="4392488" cy="2637539"/>
          </a:xfrm>
          <a:prstGeom prst="rect">
            <a:avLst/>
          </a:prstGeom>
          <a:noFill/>
        </p:spPr>
      </p:pic>
      <p:sp>
        <p:nvSpPr>
          <p:cNvPr id="2" name="Title 1"/>
          <p:cNvSpPr>
            <a:spLocks noGrp="1"/>
          </p:cNvSpPr>
          <p:nvPr>
            <p:ph type="title"/>
          </p:nvPr>
        </p:nvSpPr>
        <p:spPr>
          <a:xfrm>
            <a:off x="467544" y="116632"/>
            <a:ext cx="8206680" cy="1143000"/>
          </a:xfrm>
        </p:spPr>
        <p:txBody>
          <a:bodyPr>
            <a:normAutofit fontScale="90000"/>
          </a:bodyPr>
          <a:lstStyle/>
          <a:p>
            <a:r>
              <a:rPr lang="en-US" dirty="0"/>
              <a:t>1. </a:t>
            </a:r>
            <a:r>
              <a:rPr lang="en-US" dirty="0" err="1"/>
              <a:t>Coalesecent</a:t>
            </a:r>
            <a:r>
              <a:rPr lang="en-US" dirty="0"/>
              <a:t> N</a:t>
            </a:r>
            <a:r>
              <a:rPr lang="en-US" baseline="-25000" dirty="0"/>
              <a:t>e</a:t>
            </a:r>
            <a:r>
              <a:rPr lang="en-US" dirty="0"/>
              <a:t>(t) reflects ancestral structure as well as population size</a:t>
            </a:r>
          </a:p>
        </p:txBody>
      </p:sp>
      <p:sp>
        <p:nvSpPr>
          <p:cNvPr id="4" name="Content Placeholder 3"/>
          <p:cNvSpPr>
            <a:spLocks noGrp="1"/>
          </p:cNvSpPr>
          <p:nvPr>
            <p:ph idx="1"/>
          </p:nvPr>
        </p:nvSpPr>
        <p:spPr>
          <a:xfrm>
            <a:off x="467544" y="1556792"/>
            <a:ext cx="7772400" cy="4114800"/>
          </a:xfrm>
        </p:spPr>
        <p:txBody>
          <a:bodyPr/>
          <a:lstStyle/>
          <a:p>
            <a:r>
              <a:rPr lang="en-US" dirty="0"/>
              <a:t>PSMC actually measures </a:t>
            </a:r>
            <a:r>
              <a:rPr lang="en-US" sz="2800" dirty="0">
                <a:latin typeface="Symbol" charset="2"/>
                <a:ea typeface="Symbol" charset="2"/>
                <a:cs typeface="Symbol" charset="2"/>
              </a:rPr>
              <a:t>l = </a:t>
            </a:r>
            <a:r>
              <a:rPr lang="en-US" sz="2400" dirty="0">
                <a:latin typeface="Arial" charset="0"/>
                <a:ea typeface="Arial" charset="0"/>
                <a:cs typeface="Arial" charset="0"/>
              </a:rPr>
              <a:t>1/</a:t>
            </a:r>
            <a:r>
              <a:rPr lang="en-US" sz="2400" i="1" dirty="0">
                <a:latin typeface="Arial" charset="0"/>
                <a:ea typeface="Arial" charset="0"/>
                <a:cs typeface="Arial" charset="0"/>
              </a:rPr>
              <a:t>coalescence rate</a:t>
            </a:r>
          </a:p>
          <a:p>
            <a:r>
              <a:rPr lang="en-US" dirty="0"/>
              <a:t>Structure can also change coalescence rate</a:t>
            </a:r>
          </a:p>
          <a:p>
            <a:pPr lvl="1"/>
            <a:r>
              <a:rPr lang="en-US" dirty="0"/>
              <a:t>Li &amp; Durbin supplement</a:t>
            </a:r>
          </a:p>
          <a:p>
            <a:pPr lvl="1"/>
            <a:r>
              <a:rPr lang="en-US" dirty="0"/>
              <a:t>Olivier </a:t>
            </a:r>
            <a:r>
              <a:rPr lang="en-US" dirty="0" err="1"/>
              <a:t>Mazet</a:t>
            </a:r>
            <a:r>
              <a:rPr lang="is-IS" dirty="0"/>
              <a:t>…Chikhi</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1" y="3891143"/>
            <a:ext cx="3891780" cy="26968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6686" y="5072751"/>
            <a:ext cx="1624936" cy="1668617"/>
          </a:xfrm>
          <a:prstGeom prst="rect">
            <a:avLst/>
          </a:prstGeom>
        </p:spPr>
      </p:pic>
      <p:sp>
        <p:nvSpPr>
          <p:cNvPr id="7" name="TextBox 6"/>
          <p:cNvSpPr txBox="1"/>
          <p:nvPr/>
        </p:nvSpPr>
        <p:spPr>
          <a:xfrm>
            <a:off x="6389762" y="5218872"/>
            <a:ext cx="2680346" cy="1384995"/>
          </a:xfrm>
          <a:prstGeom prst="rect">
            <a:avLst/>
          </a:prstGeom>
          <a:noFill/>
        </p:spPr>
        <p:txBody>
          <a:bodyPr wrap="square" rtlCol="0">
            <a:spAutoFit/>
          </a:bodyPr>
          <a:lstStyle/>
          <a:p>
            <a:r>
              <a:rPr lang="en-US" dirty="0">
                <a:latin typeface="Arial" charset="0"/>
                <a:ea typeface="Arial" charset="0"/>
                <a:cs typeface="Arial" charset="0"/>
              </a:rPr>
              <a:t>N-island model</a:t>
            </a:r>
          </a:p>
          <a:p>
            <a:r>
              <a:rPr lang="en-US" sz="2000" dirty="0">
                <a:latin typeface="Arial" charset="0"/>
                <a:ea typeface="Arial" charset="0"/>
                <a:cs typeface="Arial" charset="0"/>
              </a:rPr>
              <a:t>Migration between </a:t>
            </a:r>
          </a:p>
          <a:p>
            <a:r>
              <a:rPr lang="en-US" sz="2000" dirty="0">
                <a:latin typeface="Arial" charset="0"/>
                <a:ea typeface="Arial" charset="0"/>
                <a:cs typeface="Arial" charset="0"/>
              </a:rPr>
              <a:t>islands controls coalescent rate</a:t>
            </a:r>
          </a:p>
        </p:txBody>
      </p:sp>
    </p:spTree>
    <p:extLst>
      <p:ext uri="{BB962C8B-B14F-4D97-AF65-F5344CB8AC3E}">
        <p14:creationId xmlns:p14="http://schemas.microsoft.com/office/powerpoint/2010/main" val="499437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of observing a mutation</a:t>
            </a:r>
          </a:p>
        </p:txBody>
      </p:sp>
      <p:sp>
        <p:nvSpPr>
          <p:cNvPr id="3" name="Content Placeholder 2"/>
          <p:cNvSpPr>
            <a:spLocks noGrp="1"/>
          </p:cNvSpPr>
          <p:nvPr>
            <p:ph idx="1"/>
          </p:nvPr>
        </p:nvSpPr>
        <p:spPr>
          <a:xfrm>
            <a:off x="457200" y="1600200"/>
            <a:ext cx="8229600" cy="5109388"/>
          </a:xfrm>
        </p:spPr>
        <p:txBody>
          <a:bodyPr>
            <a:normAutofit lnSpcReduction="10000"/>
          </a:bodyPr>
          <a:lstStyle/>
          <a:p>
            <a:r>
              <a:rPr lang="en-US" dirty="0"/>
              <a:t>To see a mutation, it must have happened on one of the branches since the common ancestor</a:t>
            </a:r>
          </a:p>
          <a:p>
            <a:r>
              <a:rPr lang="en-US" dirty="0"/>
              <a:t>P(observed mutation) = 2</a:t>
            </a:r>
            <a:r>
              <a:rPr lang="en-US" i="1" dirty="0"/>
              <a:t>T</a:t>
            </a:r>
            <a:r>
              <a:rPr lang="en-US" i="1" dirty="0">
                <a:latin typeface="Symbol"/>
              </a:rPr>
              <a:t>m</a:t>
            </a:r>
            <a:endParaRPr lang="en-US" i="1" dirty="0"/>
          </a:p>
          <a:p>
            <a:r>
              <a:rPr lang="en-US" dirty="0"/>
              <a:t>E(observed difference rate) = </a:t>
            </a:r>
            <a:r>
              <a:rPr lang="en-US" i="1" dirty="0" err="1">
                <a:latin typeface="Symbol"/>
              </a:rPr>
              <a:t>q</a:t>
            </a:r>
            <a:r>
              <a:rPr lang="en-US" i="1" baseline="-25000" dirty="0" err="1">
                <a:latin typeface="Symbol"/>
              </a:rPr>
              <a:t>p</a:t>
            </a:r>
            <a:r>
              <a:rPr lang="en-US" i="1" dirty="0">
                <a:latin typeface="Symbol"/>
              </a:rPr>
              <a:t> </a:t>
            </a:r>
            <a:r>
              <a:rPr lang="en-US" dirty="0"/>
              <a:t>= 2</a:t>
            </a:r>
            <a:r>
              <a:rPr lang="en-US" i="1" dirty="0"/>
              <a:t>N</a:t>
            </a:r>
            <a:r>
              <a:rPr lang="en-US" i="1" dirty="0">
                <a:latin typeface="Symbol"/>
              </a:rPr>
              <a:t>m</a:t>
            </a:r>
          </a:p>
          <a:p>
            <a:r>
              <a:rPr lang="en-US" dirty="0"/>
              <a:t>Humans are diploid, so </a:t>
            </a:r>
            <a:r>
              <a:rPr lang="en-US" i="1" dirty="0" err="1">
                <a:latin typeface="Symbol"/>
              </a:rPr>
              <a:t>q</a:t>
            </a:r>
            <a:r>
              <a:rPr lang="en-US" i="1" baseline="-25000" dirty="0" err="1">
                <a:latin typeface="Symbol"/>
              </a:rPr>
              <a:t>p</a:t>
            </a:r>
            <a:r>
              <a:rPr lang="en-US" i="1" dirty="0">
                <a:latin typeface="Symbol"/>
              </a:rPr>
              <a:t> </a:t>
            </a:r>
            <a:r>
              <a:rPr lang="en-US" dirty="0"/>
              <a:t>= 4</a:t>
            </a:r>
            <a:r>
              <a:rPr lang="en-US" i="1" dirty="0"/>
              <a:t>N</a:t>
            </a:r>
            <a:r>
              <a:rPr lang="en-US" i="1" baseline="-25000" dirty="0"/>
              <a:t>e</a:t>
            </a:r>
            <a:r>
              <a:rPr lang="en-US" i="1" dirty="0">
                <a:latin typeface="Symbol"/>
              </a:rPr>
              <a:t>m</a:t>
            </a:r>
            <a:r>
              <a:rPr lang="en-US" dirty="0">
                <a:latin typeface="Symbol"/>
              </a:rPr>
              <a:t>, </a:t>
            </a:r>
            <a:r>
              <a:rPr lang="en-US" dirty="0"/>
              <a:t>where </a:t>
            </a:r>
            <a:r>
              <a:rPr lang="en-US" i="1" dirty="0" err="1"/>
              <a:t>N</a:t>
            </a:r>
            <a:r>
              <a:rPr lang="en-US" i="1" baseline="-25000" dirty="0" err="1"/>
              <a:t>e</a:t>
            </a:r>
            <a:r>
              <a:rPr lang="en-US" dirty="0" err="1"/>
              <a:t>is</a:t>
            </a:r>
            <a:r>
              <a:rPr lang="en-US" dirty="0"/>
              <a:t> the </a:t>
            </a:r>
            <a:r>
              <a:rPr lang="en-US" i="1" dirty="0"/>
              <a:t>effective population size</a:t>
            </a:r>
          </a:p>
          <a:p>
            <a:r>
              <a:rPr lang="en-US" dirty="0"/>
              <a:t>For humans, </a:t>
            </a:r>
            <a:r>
              <a:rPr lang="en-US" i="1" dirty="0" err="1">
                <a:latin typeface="Symbol"/>
              </a:rPr>
              <a:t>q</a:t>
            </a:r>
            <a:r>
              <a:rPr lang="en-US" i="1" baseline="-25000" dirty="0" err="1">
                <a:latin typeface="Symbol"/>
              </a:rPr>
              <a:t>p</a:t>
            </a:r>
            <a:r>
              <a:rPr lang="en-US" i="1" dirty="0">
                <a:latin typeface="Symbol"/>
              </a:rPr>
              <a:t> </a:t>
            </a:r>
            <a:r>
              <a:rPr lang="en-US" dirty="0"/>
              <a:t>=~ 0.001</a:t>
            </a:r>
          </a:p>
          <a:p>
            <a:pPr lvl="1"/>
            <a:r>
              <a:rPr lang="en-US" dirty="0"/>
              <a:t>1/800 – 1/1200 depending on population</a:t>
            </a:r>
          </a:p>
          <a:p>
            <a:r>
              <a:rPr lang="en-US" dirty="0"/>
              <a:t>Hard to measure </a:t>
            </a:r>
            <a:r>
              <a:rPr lang="en-US" i="1" dirty="0"/>
              <a:t>N</a:t>
            </a:r>
            <a:r>
              <a:rPr lang="en-US" i="1" baseline="-25000" dirty="0"/>
              <a:t>e</a:t>
            </a:r>
            <a:r>
              <a:rPr lang="en-US" i="1" dirty="0"/>
              <a:t> </a:t>
            </a:r>
            <a:r>
              <a:rPr lang="en-US" dirty="0"/>
              <a:t>and </a:t>
            </a:r>
            <a:r>
              <a:rPr lang="en-US" i="1" dirty="0">
                <a:latin typeface="Symbol"/>
              </a:rPr>
              <a:t>m </a:t>
            </a:r>
            <a:r>
              <a:rPr lang="en-US" dirty="0"/>
              <a:t>independently… </a:t>
            </a:r>
          </a:p>
        </p:txBody>
      </p:sp>
    </p:spTree>
    <p:extLst>
      <p:ext uri="{BB962C8B-B14F-4D97-AF65-F5344CB8AC3E}">
        <p14:creationId xmlns:p14="http://schemas.microsoft.com/office/powerpoint/2010/main" val="5136185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23528" y="1156892"/>
            <a:ext cx="3699243" cy="5648527"/>
          </a:xfrm>
          <a:prstGeom prst="rect">
            <a:avLst/>
          </a:prstGeom>
        </p:spPr>
      </p:pic>
      <p:pic>
        <p:nvPicPr>
          <p:cNvPr id="4" name="Picture 3" descr="Africa.png"/>
          <p:cNvPicPr>
            <a:picLocks noChangeAspect="1"/>
          </p:cNvPicPr>
          <p:nvPr/>
        </p:nvPicPr>
        <p:blipFill rotWithShape="1">
          <a:blip r:embed="rId3">
            <a:extLst>
              <a:ext uri="{28A0092B-C50C-407E-A947-70E740481C1C}">
                <a14:useLocalDpi xmlns:a14="http://schemas.microsoft.com/office/drawing/2010/main" val="0"/>
              </a:ext>
            </a:extLst>
          </a:blip>
          <a:srcRect l="4475" r="7336" b="12653"/>
          <a:stretch/>
        </p:blipFill>
        <p:spPr>
          <a:xfrm>
            <a:off x="4286097" y="4033735"/>
            <a:ext cx="4320402" cy="2789728"/>
          </a:xfrm>
          <a:prstGeom prst="rect">
            <a:avLst/>
          </a:prstGeom>
        </p:spPr>
      </p:pic>
      <p:sp>
        <p:nvSpPr>
          <p:cNvPr id="5" name="TextBox 4"/>
          <p:cNvSpPr txBox="1"/>
          <p:nvPr/>
        </p:nvSpPr>
        <p:spPr>
          <a:xfrm>
            <a:off x="4286097" y="1332262"/>
            <a:ext cx="4750399" cy="2862322"/>
          </a:xfrm>
          <a:prstGeom prst="rect">
            <a:avLst/>
          </a:prstGeom>
          <a:noFill/>
        </p:spPr>
        <p:txBody>
          <a:bodyPr wrap="square" rtlCol="0">
            <a:spAutoFit/>
          </a:bodyPr>
          <a:lstStyle/>
          <a:p>
            <a:r>
              <a:rPr lang="en-US" dirty="0">
                <a:latin typeface="+mn-lt"/>
              </a:rPr>
              <a:t>Dramatic recent radiations of </a:t>
            </a:r>
            <a:r>
              <a:rPr lang="en-US" dirty="0" err="1">
                <a:latin typeface="+mn-lt"/>
              </a:rPr>
              <a:t>haplochromime</a:t>
            </a:r>
            <a:r>
              <a:rPr lang="en-US" dirty="0">
                <a:latin typeface="+mn-lt"/>
              </a:rPr>
              <a:t> cichlids in the African rift valley great lakes</a:t>
            </a:r>
          </a:p>
          <a:p>
            <a:pPr marL="800100" lvl="1" indent="-342900">
              <a:buFont typeface="Arial"/>
              <a:buChar char="•"/>
            </a:pPr>
            <a:r>
              <a:rPr lang="en-US" sz="2000" dirty="0">
                <a:latin typeface="+mn-lt"/>
              </a:rPr>
              <a:t>Lake Malawi ~500 species within last 1M years</a:t>
            </a:r>
            <a:endParaRPr lang="en-US" dirty="0">
              <a:latin typeface="+mn-lt"/>
            </a:endParaRPr>
          </a:p>
          <a:p>
            <a:r>
              <a:rPr lang="en-US" dirty="0">
                <a:latin typeface="+mn-lt"/>
              </a:rPr>
              <a:t>So far we have sequenced ~80 species at 15-20x coverage</a:t>
            </a:r>
          </a:p>
          <a:p>
            <a:endParaRPr lang="en-US" sz="2000" dirty="0">
              <a:latin typeface="+mn-lt"/>
            </a:endParaRPr>
          </a:p>
        </p:txBody>
      </p:sp>
      <p:sp>
        <p:nvSpPr>
          <p:cNvPr id="2" name="Title 1"/>
          <p:cNvSpPr>
            <a:spLocks noGrp="1"/>
          </p:cNvSpPr>
          <p:nvPr>
            <p:ph type="title"/>
          </p:nvPr>
        </p:nvSpPr>
        <p:spPr>
          <a:xfrm>
            <a:off x="395536" y="28067"/>
            <a:ext cx="8208912" cy="1143000"/>
          </a:xfrm>
        </p:spPr>
        <p:txBody>
          <a:bodyPr>
            <a:normAutofit fontScale="90000"/>
          </a:bodyPr>
          <a:lstStyle/>
          <a:p>
            <a:r>
              <a:rPr lang="en-US" dirty="0"/>
              <a:t>Brief introduction </a:t>
            </a:r>
            <a:r>
              <a:rPr lang="en-US"/>
              <a:t>to another system</a:t>
            </a:r>
          </a:p>
        </p:txBody>
      </p:sp>
    </p:spTree>
    <p:extLst>
      <p:ext uri="{BB962C8B-B14F-4D97-AF65-F5344CB8AC3E}">
        <p14:creationId xmlns:p14="http://schemas.microsoft.com/office/powerpoint/2010/main" val="2865550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88640"/>
            <a:ext cx="7772400" cy="1143000"/>
          </a:xfrm>
        </p:spPr>
        <p:txBody>
          <a:bodyPr/>
          <a:lstStyle/>
          <a:p>
            <a:r>
              <a:rPr lang="en-US" dirty="0"/>
              <a:t>Lake Malawi cichlid PSMC</a:t>
            </a:r>
          </a:p>
        </p:txBody>
      </p:sp>
      <p:grpSp>
        <p:nvGrpSpPr>
          <p:cNvPr id="8" name="Group 7"/>
          <p:cNvGrpSpPr/>
          <p:nvPr/>
        </p:nvGrpSpPr>
        <p:grpSpPr>
          <a:xfrm>
            <a:off x="1079612" y="1436440"/>
            <a:ext cx="6984776" cy="5105400"/>
            <a:chOff x="1079612" y="1628800"/>
            <a:chExt cx="6984776" cy="5105400"/>
          </a:xfrm>
        </p:grpSpPr>
        <p:pic>
          <p:nvPicPr>
            <p:cNvPr id="3" name="Picture 2" descr="130708.sanddwellers-psmc.pdf"/>
            <p:cNvPicPr>
              <a:picLocks noChangeAspect="1"/>
            </p:cNvPicPr>
            <p:nvPr/>
          </p:nvPicPr>
          <p:blipFill rotWithShape="1">
            <a:blip r:embed="rId2">
              <a:extLst>
                <a:ext uri="{28A0092B-C50C-407E-A947-70E740481C1C}">
                  <a14:useLocalDpi xmlns:a14="http://schemas.microsoft.com/office/drawing/2010/main" val="0"/>
                </a:ext>
              </a:extLst>
            </a:blip>
            <a:srcRect l="8792"/>
            <a:stretch/>
          </p:blipFill>
          <p:spPr>
            <a:xfrm>
              <a:off x="1079612" y="1628800"/>
              <a:ext cx="6984776" cy="5105400"/>
            </a:xfrm>
            <a:prstGeom prst="rect">
              <a:avLst/>
            </a:prstGeom>
          </p:spPr>
        </p:pic>
        <p:sp>
          <p:nvSpPr>
            <p:cNvPr id="4" name="TextBox 3"/>
            <p:cNvSpPr txBox="1"/>
            <p:nvPr/>
          </p:nvSpPr>
          <p:spPr>
            <a:xfrm>
              <a:off x="2339752" y="6381328"/>
              <a:ext cx="1919051" cy="338554"/>
            </a:xfrm>
            <a:prstGeom prst="rect">
              <a:avLst/>
            </a:prstGeom>
            <a:noFill/>
          </p:spPr>
          <p:txBody>
            <a:bodyPr wrap="none" rtlCol="0">
              <a:spAutoFit/>
            </a:bodyPr>
            <a:lstStyle/>
            <a:p>
              <a:r>
                <a:rPr lang="en-US" sz="1600" dirty="0">
                  <a:latin typeface="Arial" charset="0"/>
                  <a:ea typeface="Arial" charset="0"/>
                  <a:cs typeface="Arial" charset="0"/>
                </a:rPr>
                <a:t>(Very) approximate</a:t>
              </a:r>
            </a:p>
          </p:txBody>
        </p:sp>
        <p:sp>
          <p:nvSpPr>
            <p:cNvPr id="5" name="TextBox 4"/>
            <p:cNvSpPr txBox="1"/>
            <p:nvPr/>
          </p:nvSpPr>
          <p:spPr>
            <a:xfrm>
              <a:off x="2843808" y="6114782"/>
              <a:ext cx="401072" cy="338554"/>
            </a:xfrm>
            <a:prstGeom prst="rect">
              <a:avLst/>
            </a:prstGeom>
            <a:noFill/>
          </p:spPr>
          <p:txBody>
            <a:bodyPr wrap="none" rtlCol="0">
              <a:spAutoFit/>
            </a:bodyPr>
            <a:lstStyle/>
            <a:p>
              <a:r>
                <a:rPr lang="en-US" sz="1600">
                  <a:latin typeface="Arial" charset="0"/>
                  <a:ea typeface="Arial" charset="0"/>
                  <a:cs typeface="Arial" charset="0"/>
                </a:rPr>
                <a:t>4x</a:t>
              </a:r>
              <a:endParaRPr lang="en-US" sz="1600" dirty="0">
                <a:latin typeface="Arial" charset="0"/>
                <a:ea typeface="Arial" charset="0"/>
                <a:cs typeface="Arial" charset="0"/>
              </a:endParaRPr>
            </a:p>
          </p:txBody>
        </p:sp>
        <p:sp>
          <p:nvSpPr>
            <p:cNvPr id="6" name="TextBox 5"/>
            <p:cNvSpPr txBox="1"/>
            <p:nvPr/>
          </p:nvSpPr>
          <p:spPr>
            <a:xfrm>
              <a:off x="5076056" y="6114782"/>
              <a:ext cx="401072" cy="338554"/>
            </a:xfrm>
            <a:prstGeom prst="rect">
              <a:avLst/>
            </a:prstGeom>
            <a:noFill/>
          </p:spPr>
          <p:txBody>
            <a:bodyPr wrap="none" rtlCol="0">
              <a:spAutoFit/>
            </a:bodyPr>
            <a:lstStyle/>
            <a:p>
              <a:r>
                <a:rPr lang="en-US" sz="1600">
                  <a:latin typeface="Arial" charset="0"/>
                  <a:ea typeface="Arial" charset="0"/>
                  <a:cs typeface="Arial" charset="0"/>
                </a:rPr>
                <a:t>4x</a:t>
              </a:r>
              <a:endParaRPr lang="en-US" sz="1600" dirty="0">
                <a:latin typeface="Arial" charset="0"/>
                <a:ea typeface="Arial" charset="0"/>
                <a:cs typeface="Arial" charset="0"/>
              </a:endParaRPr>
            </a:p>
          </p:txBody>
        </p:sp>
        <p:sp>
          <p:nvSpPr>
            <p:cNvPr id="7" name="TextBox 6"/>
            <p:cNvSpPr txBox="1"/>
            <p:nvPr/>
          </p:nvSpPr>
          <p:spPr>
            <a:xfrm>
              <a:off x="7308304" y="6114782"/>
              <a:ext cx="401072" cy="338554"/>
            </a:xfrm>
            <a:prstGeom prst="rect">
              <a:avLst/>
            </a:prstGeom>
            <a:noFill/>
          </p:spPr>
          <p:txBody>
            <a:bodyPr wrap="none" rtlCol="0">
              <a:spAutoFit/>
            </a:bodyPr>
            <a:lstStyle/>
            <a:p>
              <a:r>
                <a:rPr lang="en-US" sz="1600">
                  <a:latin typeface="Arial" charset="0"/>
                  <a:ea typeface="Arial" charset="0"/>
                  <a:cs typeface="Arial" charset="0"/>
                </a:rPr>
                <a:t>4x</a:t>
              </a:r>
              <a:endParaRPr lang="en-US" sz="1600" dirty="0">
                <a:latin typeface="Arial" charset="0"/>
                <a:ea typeface="Arial" charset="0"/>
                <a:cs typeface="Arial" charset="0"/>
              </a:endParaRPr>
            </a:p>
          </p:txBody>
        </p:sp>
      </p:grpSp>
      <p:sp>
        <p:nvSpPr>
          <p:cNvPr id="9" name="Line 8"/>
          <p:cNvSpPr>
            <a:spLocks noChangeShapeType="1"/>
          </p:cNvSpPr>
          <p:nvPr/>
        </p:nvSpPr>
        <p:spPr bwMode="auto">
          <a:xfrm flipH="1">
            <a:off x="5868144" y="4487057"/>
            <a:ext cx="2382" cy="1729661"/>
          </a:xfrm>
          <a:prstGeom prst="line">
            <a:avLst/>
          </a:prstGeom>
          <a:noFill/>
          <a:ln w="38100">
            <a:solidFill>
              <a:srgbClr val="FF0000"/>
            </a:solidFill>
            <a:round/>
            <a:headEnd type="stealth" w="med" len="med"/>
            <a:tailEnd/>
          </a:ln>
        </p:spPr>
        <p:txBody>
          <a:bodyPr lIns="0" tIns="0" rIns="0" bIns="0" anchor="ctr">
            <a:prstTxWarp prst="textNoShape">
              <a:avLst/>
            </a:prstTxWarp>
          </a:bodyPr>
          <a:lstStyle/>
          <a:p>
            <a:endParaRPr lang="en-US"/>
          </a:p>
        </p:txBody>
      </p:sp>
    </p:spTree>
    <p:extLst>
      <p:ext uri="{BB962C8B-B14F-4D97-AF65-F5344CB8AC3E}">
        <p14:creationId xmlns:p14="http://schemas.microsoft.com/office/powerpoint/2010/main" val="2675012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 structure associated </a:t>
            </a:r>
            <a:br>
              <a:rPr lang="en-US" dirty="0"/>
            </a:br>
            <a:r>
              <a:rPr lang="en-US" dirty="0"/>
              <a:t>with speciation?</a:t>
            </a:r>
          </a:p>
        </p:txBody>
      </p:sp>
      <p:sp>
        <p:nvSpPr>
          <p:cNvPr id="3" name="Content Placeholder 2"/>
          <p:cNvSpPr>
            <a:spLocks noGrp="1"/>
          </p:cNvSpPr>
          <p:nvPr>
            <p:ph idx="1"/>
          </p:nvPr>
        </p:nvSpPr>
        <p:spPr>
          <a:xfrm>
            <a:off x="685800" y="2636912"/>
            <a:ext cx="7772400" cy="3459088"/>
          </a:xfrm>
        </p:spPr>
        <p:txBody>
          <a:bodyPr/>
          <a:lstStyle/>
          <a:p>
            <a:r>
              <a:rPr lang="en-US" dirty="0"/>
              <a:t>Perhaps</a:t>
            </a:r>
          </a:p>
          <a:p>
            <a:pPr lvl="1"/>
            <a:r>
              <a:rPr lang="en-US" dirty="0"/>
              <a:t>Ideas of hybrid speciation, reuse of alleles selected in different environments, hybrid swarms and gene flow</a:t>
            </a:r>
          </a:p>
          <a:p>
            <a:pPr lvl="1"/>
            <a:endParaRPr lang="en-US" dirty="0"/>
          </a:p>
          <a:p>
            <a:r>
              <a:rPr lang="en-GB" dirty="0"/>
              <a:t>B</a:t>
            </a:r>
            <a:r>
              <a:rPr lang="en-US" dirty="0" err="1"/>
              <a:t>ut</a:t>
            </a:r>
            <a:r>
              <a:rPr lang="en-US" dirty="0"/>
              <a:t> this is another talk</a:t>
            </a:r>
            <a:r>
              <a:rPr lang="mr-IN" dirty="0"/>
              <a:t>…</a:t>
            </a:r>
            <a:endParaRPr lang="en-US" dirty="0"/>
          </a:p>
        </p:txBody>
      </p:sp>
    </p:spTree>
    <p:extLst>
      <p:ext uri="{BB962C8B-B14F-4D97-AF65-F5344CB8AC3E}">
        <p14:creationId xmlns:p14="http://schemas.microsoft.com/office/powerpoint/2010/main" val="2643903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Might structure be (partly) identifiable in the PSMC model?</a:t>
            </a:r>
          </a:p>
        </p:txBody>
      </p:sp>
      <p:sp>
        <p:nvSpPr>
          <p:cNvPr id="3" name="Content Placeholder 2"/>
          <p:cNvSpPr>
            <a:spLocks noGrp="1"/>
          </p:cNvSpPr>
          <p:nvPr>
            <p:ph idx="1"/>
          </p:nvPr>
        </p:nvSpPr>
        <p:spPr>
          <a:xfrm>
            <a:off x="539552" y="1981200"/>
            <a:ext cx="8424936" cy="4616152"/>
          </a:xfrm>
        </p:spPr>
        <p:txBody>
          <a:bodyPr>
            <a:normAutofit fontScale="85000" lnSpcReduction="10000"/>
          </a:bodyPr>
          <a:lstStyle/>
          <a:p>
            <a:r>
              <a:rPr lang="en-US" dirty="0"/>
              <a:t>The inferred values N(t) have dimension T, the number of time bins</a:t>
            </a:r>
          </a:p>
          <a:p>
            <a:r>
              <a:rPr lang="en-US" dirty="0"/>
              <a:t>But the transition matrix M has dimension T</a:t>
            </a:r>
            <a:r>
              <a:rPr lang="en-US" baseline="30000" dirty="0"/>
              <a:t>2</a:t>
            </a:r>
            <a:endParaRPr lang="en-US" dirty="0"/>
          </a:p>
          <a:p>
            <a:r>
              <a:rPr lang="en-US" dirty="0"/>
              <a:t>Currently we derive M from N by theory assuming </a:t>
            </a:r>
            <a:r>
              <a:rPr lang="en-US" dirty="0" err="1"/>
              <a:t>panmixia</a:t>
            </a:r>
            <a:endParaRPr lang="en-US" dirty="0"/>
          </a:p>
          <a:p>
            <a:pPr lvl="1"/>
            <a:r>
              <a:rPr lang="en-US" dirty="0"/>
              <a:t>Is there a richer theory for structured populations?</a:t>
            </a:r>
          </a:p>
          <a:p>
            <a:pPr lvl="1"/>
            <a:r>
              <a:rPr lang="en-US" dirty="0"/>
              <a:t>How to </a:t>
            </a:r>
            <a:r>
              <a:rPr lang="en-US" dirty="0" err="1"/>
              <a:t>parameterise</a:t>
            </a:r>
            <a:r>
              <a:rPr lang="en-US" dirty="0"/>
              <a:t> structural complexity S(t) at time t, with associated theory for M(N,S)</a:t>
            </a:r>
          </a:p>
          <a:p>
            <a:r>
              <a:rPr lang="en-US" dirty="0"/>
              <a:t>Or can we fit the transition matrix M unconstrained?</a:t>
            </a:r>
          </a:p>
          <a:p>
            <a:pPr lvl="1"/>
            <a:r>
              <a:rPr lang="en-US" dirty="0"/>
              <a:t>Then search for evidence of structure within it</a:t>
            </a:r>
          </a:p>
          <a:p>
            <a:pPr lvl="1"/>
            <a:r>
              <a:rPr lang="en-US" dirty="0"/>
              <a:t>And or do goodness of fit?</a:t>
            </a:r>
          </a:p>
        </p:txBody>
      </p:sp>
    </p:spTree>
    <p:extLst>
      <p:ext uri="{BB962C8B-B14F-4D97-AF65-F5344CB8AC3E}">
        <p14:creationId xmlns:p14="http://schemas.microsoft.com/office/powerpoint/2010/main" val="2287756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Mutation rate</a:t>
            </a:r>
          </a:p>
        </p:txBody>
      </p:sp>
      <p:sp>
        <p:nvSpPr>
          <p:cNvPr id="11" name="Content Placeholder 10"/>
          <p:cNvSpPr>
            <a:spLocks noGrp="1"/>
          </p:cNvSpPr>
          <p:nvPr>
            <p:ph idx="1"/>
          </p:nvPr>
        </p:nvSpPr>
        <p:spPr>
          <a:xfrm>
            <a:off x="685800" y="1981200"/>
            <a:ext cx="7772400" cy="4445000"/>
          </a:xfrm>
        </p:spPr>
        <p:txBody>
          <a:bodyPr>
            <a:normAutofit lnSpcReduction="10000"/>
          </a:bodyPr>
          <a:lstStyle/>
          <a:p>
            <a:r>
              <a:rPr lang="en-US" dirty="0"/>
              <a:t>Until ~2010 people assumed the human mutation rate was ~2.5x10</a:t>
            </a:r>
            <a:r>
              <a:rPr lang="en-US" baseline="30000" dirty="0"/>
              <a:t>-8</a:t>
            </a:r>
            <a:r>
              <a:rPr lang="en-US" dirty="0"/>
              <a:t> per </a:t>
            </a:r>
            <a:r>
              <a:rPr lang="en-US" dirty="0" err="1"/>
              <a:t>bp</a:t>
            </a:r>
            <a:r>
              <a:rPr lang="en-US" dirty="0"/>
              <a:t> per generation</a:t>
            </a:r>
          </a:p>
          <a:p>
            <a:pPr lvl="1"/>
            <a:r>
              <a:rPr lang="en-US" dirty="0"/>
              <a:t>1x10</a:t>
            </a:r>
            <a:r>
              <a:rPr lang="en-US" baseline="30000" dirty="0"/>
              <a:t>-9 </a:t>
            </a:r>
            <a:r>
              <a:rPr lang="en-US" dirty="0"/>
              <a:t>bp</a:t>
            </a:r>
            <a:r>
              <a:rPr lang="en-US" baseline="30000" dirty="0"/>
              <a:t>-1</a:t>
            </a:r>
            <a:r>
              <a:rPr lang="en-US" dirty="0"/>
              <a:t> year</a:t>
            </a:r>
            <a:r>
              <a:rPr lang="en-US" baseline="30000" dirty="0"/>
              <a:t>-1</a:t>
            </a:r>
            <a:r>
              <a:rPr lang="en-US" dirty="0"/>
              <a:t> from macaque divergence</a:t>
            </a:r>
          </a:p>
          <a:p>
            <a:pPr lvl="1"/>
            <a:r>
              <a:rPr lang="en-GB" dirty="0"/>
              <a:t>2</a:t>
            </a:r>
            <a:r>
              <a:rPr lang="en-US" dirty="0"/>
              <a:t>5 years per generation</a:t>
            </a:r>
          </a:p>
          <a:p>
            <a:r>
              <a:rPr lang="en-GB" dirty="0"/>
              <a:t>B</a:t>
            </a:r>
            <a:r>
              <a:rPr lang="en-US" dirty="0" err="1"/>
              <a:t>ut</a:t>
            </a:r>
            <a:r>
              <a:rPr lang="en-US" dirty="0"/>
              <a:t> direct measurement on whole genome sequences of trios suggests ~1.2 bp</a:t>
            </a:r>
            <a:r>
              <a:rPr lang="en-US" baseline="30000" dirty="0"/>
              <a:t>-1</a:t>
            </a:r>
            <a:r>
              <a:rPr lang="en-US" dirty="0"/>
              <a:t> gen</a:t>
            </a:r>
            <a:r>
              <a:rPr lang="en-US" baseline="30000" dirty="0"/>
              <a:t>-1</a:t>
            </a:r>
            <a:endParaRPr lang="en-US" dirty="0"/>
          </a:p>
          <a:p>
            <a:pPr lvl="1"/>
            <a:r>
              <a:rPr lang="en-GB" dirty="0"/>
              <a:t>Still hard to measure and some debate</a:t>
            </a:r>
          </a:p>
          <a:p>
            <a:pPr lvl="1"/>
            <a:r>
              <a:rPr lang="en-GB" dirty="0"/>
              <a:t>Depends on male/female, age, …</a:t>
            </a:r>
            <a:endParaRPr lang="en-US" dirty="0"/>
          </a:p>
        </p:txBody>
      </p:sp>
      <p:sp>
        <p:nvSpPr>
          <p:cNvPr id="13" name="TextBox 12"/>
          <p:cNvSpPr txBox="1"/>
          <p:nvPr/>
        </p:nvSpPr>
        <p:spPr>
          <a:xfrm>
            <a:off x="1472158" y="6286797"/>
            <a:ext cx="7671842" cy="461665"/>
          </a:xfrm>
          <a:prstGeom prst="rect">
            <a:avLst/>
          </a:prstGeom>
          <a:noFill/>
        </p:spPr>
        <p:txBody>
          <a:bodyPr wrap="none" rtlCol="0">
            <a:spAutoFit/>
          </a:bodyPr>
          <a:lstStyle/>
          <a:p>
            <a:r>
              <a:rPr lang="en-US" dirty="0">
                <a:solidFill>
                  <a:srgbClr val="FF0000"/>
                </a:solidFill>
                <a:latin typeface="+mn-lt"/>
              </a:rPr>
              <a:t>And human generation mean time is actually 30 years not 25</a:t>
            </a:r>
          </a:p>
        </p:txBody>
      </p:sp>
    </p:spTree>
    <p:extLst>
      <p:ext uri="{BB962C8B-B14F-4D97-AF65-F5344CB8AC3E}">
        <p14:creationId xmlns:p14="http://schemas.microsoft.com/office/powerpoint/2010/main" val="224982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ominid-speciation.0.pdf"/>
          <p:cNvPicPr>
            <a:picLocks noChangeAspect="1"/>
          </p:cNvPicPr>
          <p:nvPr/>
        </p:nvPicPr>
        <p:blipFill>
          <a:blip r:embed="rId2"/>
          <a:stretch>
            <a:fillRect/>
          </a:stretch>
        </p:blipFill>
        <p:spPr>
          <a:xfrm>
            <a:off x="3874077" y="1381818"/>
            <a:ext cx="4080437" cy="5399982"/>
          </a:xfrm>
          <a:prstGeom prst="rect">
            <a:avLst/>
          </a:prstGeom>
        </p:spPr>
      </p:pic>
      <p:sp>
        <p:nvSpPr>
          <p:cNvPr id="5" name="Title 4"/>
          <p:cNvSpPr>
            <a:spLocks noGrp="1"/>
          </p:cNvSpPr>
          <p:nvPr>
            <p:ph type="title"/>
          </p:nvPr>
        </p:nvSpPr>
        <p:spPr>
          <a:xfrm>
            <a:off x="457200" y="76200"/>
            <a:ext cx="8458200" cy="1143000"/>
          </a:xfrm>
        </p:spPr>
        <p:txBody>
          <a:bodyPr>
            <a:normAutofit fontScale="90000"/>
          </a:bodyPr>
          <a:lstStyle/>
          <a:p>
            <a:r>
              <a:rPr lang="en-US" dirty="0"/>
              <a:t>Speciation of the great apes from gorilla genome sequence comparison</a:t>
            </a:r>
          </a:p>
        </p:txBody>
      </p:sp>
      <p:sp>
        <p:nvSpPr>
          <p:cNvPr id="8" name="Content Placeholder 9"/>
          <p:cNvSpPr txBox="1">
            <a:spLocks/>
          </p:cNvSpPr>
          <p:nvPr/>
        </p:nvSpPr>
        <p:spPr>
          <a:xfrm>
            <a:off x="457200" y="4013524"/>
            <a:ext cx="3416877" cy="2607683"/>
          </a:xfrm>
          <a:prstGeom prst="rect">
            <a:avLst/>
          </a:prstGeom>
        </p:spPr>
        <p:txBody>
          <a:bodyPr vert="horz" lIns="91440" tIns="45720" rIns="91440" bIns="45720" rtlCol="0">
            <a:normAutofit fontScale="85000" lnSpcReduction="20000"/>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Old mutation rate estimate (dashed line) is inconsistent</a:t>
            </a:r>
            <a:r>
              <a:rPr kumimoji="0" lang="en-US" sz="3200" b="0" i="0" u="none" strike="noStrike" kern="1200" cap="none" spc="0" normalizeH="0" noProof="0" dirty="0">
                <a:ln>
                  <a:noFill/>
                </a:ln>
                <a:solidFill>
                  <a:schemeClr val="tx1"/>
                </a:solidFill>
                <a:effectLst/>
                <a:uLnTx/>
                <a:uFillTx/>
                <a:latin typeface="+mn-lt"/>
                <a:ea typeface="+mn-ea"/>
                <a:cs typeface="+mn-cs"/>
              </a:rPr>
              <a:t> with fossils</a:t>
            </a:r>
            <a:r>
              <a:rPr kumimoji="0" lang="en-US" sz="3200" b="0" i="0" u="none" strike="noStrike" kern="1200" cap="none" spc="0" normalizeH="0" baseline="0" noProof="0" dirty="0">
                <a:ln>
                  <a:noFill/>
                </a:ln>
                <a:solidFill>
                  <a:schemeClr val="tx1"/>
                </a:solidFill>
                <a:effectLst/>
                <a:uLnTx/>
                <a:uFillTx/>
                <a:latin typeface="+mn-lt"/>
                <a:ea typeface="+mn-ea"/>
                <a:cs typeface="+mn-cs"/>
              </a:rPr>
              <a:t>  </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New</a:t>
            </a:r>
            <a:r>
              <a:rPr kumimoji="0" lang="en-US" sz="3200" b="0" i="0" u="none" strike="noStrike" kern="1200" cap="none" spc="0" normalizeH="0" noProof="0" dirty="0">
                <a:ln>
                  <a:noFill/>
                </a:ln>
                <a:solidFill>
                  <a:schemeClr val="tx1"/>
                </a:solidFill>
                <a:effectLst/>
                <a:uLnTx/>
                <a:uFillTx/>
                <a:latin typeface="+mn-lt"/>
                <a:ea typeface="+mn-ea"/>
                <a:cs typeface="+mn-cs"/>
              </a:rPr>
              <a:t> direct mutation rate </a:t>
            </a:r>
            <a:r>
              <a:rPr lang="en-US" sz="3200" noProof="0" dirty="0">
                <a:latin typeface="+mn-lt"/>
              </a:rPr>
              <a:t>estimates are consistent</a:t>
            </a:r>
            <a:endParaRPr kumimoji="0" lang="en-US" sz="3200" b="0" i="0" u="none" strike="noStrike" kern="1200" cap="none" spc="0" normalizeH="0" baseline="30000" noProof="0" dirty="0">
              <a:ln>
                <a:noFill/>
              </a:ln>
              <a:solidFill>
                <a:schemeClr val="tx1"/>
              </a:solidFill>
              <a:effectLst/>
              <a:uLnTx/>
              <a:uFillTx/>
              <a:latin typeface="+mn-lt"/>
              <a:ea typeface="+mn-ea"/>
              <a:cs typeface="+mn-cs"/>
            </a:endParaRPr>
          </a:p>
        </p:txBody>
      </p:sp>
      <p:pic>
        <p:nvPicPr>
          <p:cNvPr id="10" name="Picture 9" descr="hominid-tree-HC1.png"/>
          <p:cNvPicPr>
            <a:picLocks noChangeAspect="1"/>
          </p:cNvPicPr>
          <p:nvPr/>
        </p:nvPicPr>
        <p:blipFill>
          <a:blip r:embed="rId3"/>
          <a:stretch>
            <a:fillRect/>
          </a:stretch>
        </p:blipFill>
        <p:spPr>
          <a:xfrm>
            <a:off x="943596" y="1461419"/>
            <a:ext cx="2022359" cy="2228438"/>
          </a:xfrm>
          <a:prstGeom prst="rect">
            <a:avLst/>
          </a:prstGeom>
        </p:spPr>
      </p:pic>
      <p:cxnSp>
        <p:nvCxnSpPr>
          <p:cNvPr id="9" name="Straight Connector 8"/>
          <p:cNvCxnSpPr/>
          <p:nvPr/>
        </p:nvCxnSpPr>
        <p:spPr>
          <a:xfrm rot="5400000" flipH="1" flipV="1">
            <a:off x="4346964" y="3654036"/>
            <a:ext cx="4566460" cy="1588"/>
          </a:xfrm>
          <a:prstGeom prst="line">
            <a:avLst/>
          </a:prstGeom>
          <a:ln w="25400" cap="flat" cmpd="sng" algn="ctr">
            <a:solidFill>
              <a:schemeClr val="accent1"/>
            </a:solidFill>
            <a:prstDash val="lg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7346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ominid-speciation.0.pdf"/>
          <p:cNvPicPr>
            <a:picLocks noChangeAspect="1"/>
          </p:cNvPicPr>
          <p:nvPr/>
        </p:nvPicPr>
        <p:blipFill>
          <a:blip r:embed="rId2"/>
          <a:stretch>
            <a:fillRect/>
          </a:stretch>
        </p:blipFill>
        <p:spPr>
          <a:xfrm>
            <a:off x="561324" y="1104900"/>
            <a:ext cx="2906245" cy="3846075"/>
          </a:xfrm>
          <a:prstGeom prst="rect">
            <a:avLst/>
          </a:prstGeom>
        </p:spPr>
      </p:pic>
      <p:sp>
        <p:nvSpPr>
          <p:cNvPr id="5" name="Title 4"/>
          <p:cNvSpPr>
            <a:spLocks noGrp="1"/>
          </p:cNvSpPr>
          <p:nvPr>
            <p:ph type="title"/>
          </p:nvPr>
        </p:nvSpPr>
        <p:spPr>
          <a:xfrm>
            <a:off x="457200" y="0"/>
            <a:ext cx="8305800" cy="1143000"/>
          </a:xfrm>
        </p:spPr>
        <p:txBody>
          <a:bodyPr>
            <a:normAutofit/>
          </a:bodyPr>
          <a:lstStyle/>
          <a:p>
            <a:r>
              <a:rPr lang="en-US" dirty="0"/>
              <a:t>Mutation rate change in great apes</a:t>
            </a:r>
          </a:p>
        </p:txBody>
      </p:sp>
      <p:sp>
        <p:nvSpPr>
          <p:cNvPr id="10" name="Content Placeholder 9"/>
          <p:cNvSpPr>
            <a:spLocks noGrp="1"/>
          </p:cNvSpPr>
          <p:nvPr>
            <p:ph idx="1"/>
          </p:nvPr>
        </p:nvSpPr>
        <p:spPr>
          <a:xfrm>
            <a:off x="0" y="5372100"/>
            <a:ext cx="3967448" cy="1409700"/>
          </a:xfrm>
        </p:spPr>
        <p:txBody>
          <a:bodyPr>
            <a:normAutofit fontScale="70000" lnSpcReduction="20000"/>
          </a:bodyPr>
          <a:lstStyle/>
          <a:p>
            <a:r>
              <a:rPr lang="en-GB" dirty="0"/>
              <a:t>Increase in generation time with larger body size?</a:t>
            </a:r>
          </a:p>
          <a:p>
            <a:r>
              <a:rPr lang="en-GB" dirty="0"/>
              <a:t>Beware branch shortening across species…</a:t>
            </a:r>
            <a:endParaRPr lang="en-US" dirty="0"/>
          </a:p>
        </p:txBody>
      </p:sp>
      <p:pic>
        <p:nvPicPr>
          <p:cNvPr id="3" name="Picture 2">
            <a:extLst>
              <a:ext uri="{FF2B5EF4-FFF2-40B4-BE49-F238E27FC236}">
                <a16:creationId xmlns:a16="http://schemas.microsoft.com/office/drawing/2014/main" id="{407C7AEE-9B97-F24F-A248-73B25C248825}"/>
              </a:ext>
            </a:extLst>
          </p:cNvPr>
          <p:cNvPicPr>
            <a:picLocks noChangeAspect="1"/>
          </p:cNvPicPr>
          <p:nvPr/>
        </p:nvPicPr>
        <p:blipFill>
          <a:blip r:embed="rId3"/>
          <a:stretch>
            <a:fillRect/>
          </a:stretch>
        </p:blipFill>
        <p:spPr>
          <a:xfrm>
            <a:off x="3967448" y="1028700"/>
            <a:ext cx="4950476" cy="5408527"/>
          </a:xfrm>
          <a:prstGeom prst="rect">
            <a:avLst/>
          </a:prstGeom>
        </p:spPr>
      </p:pic>
      <p:sp>
        <p:nvSpPr>
          <p:cNvPr id="6" name="TextBox 5">
            <a:extLst>
              <a:ext uri="{FF2B5EF4-FFF2-40B4-BE49-F238E27FC236}">
                <a16:creationId xmlns:a16="http://schemas.microsoft.com/office/drawing/2014/main" id="{1E7AB739-6231-B24D-91D1-0E8930859315}"/>
              </a:ext>
            </a:extLst>
          </p:cNvPr>
          <p:cNvSpPr txBox="1"/>
          <p:nvPr/>
        </p:nvSpPr>
        <p:spPr>
          <a:xfrm>
            <a:off x="5194300" y="6437227"/>
            <a:ext cx="2329164" cy="369332"/>
          </a:xfrm>
          <a:prstGeom prst="rect">
            <a:avLst/>
          </a:prstGeom>
          <a:noFill/>
        </p:spPr>
        <p:txBody>
          <a:bodyPr wrap="none" rtlCol="0">
            <a:spAutoFit/>
          </a:bodyPr>
          <a:lstStyle/>
          <a:p>
            <a:r>
              <a:rPr lang="en-GB" dirty="0"/>
              <a:t>Scally and Durbin 2012</a:t>
            </a:r>
            <a:endParaRPr lang="en-US" dirty="0"/>
          </a:p>
        </p:txBody>
      </p:sp>
    </p:spTree>
    <p:extLst>
      <p:ext uri="{BB962C8B-B14F-4D97-AF65-F5344CB8AC3E}">
        <p14:creationId xmlns:p14="http://schemas.microsoft.com/office/powerpoint/2010/main" val="6231315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144000" cy="1143000"/>
          </a:xfrm>
        </p:spPr>
        <p:txBody>
          <a:bodyPr/>
          <a:lstStyle/>
          <a:p>
            <a:r>
              <a:rPr lang="en-US" dirty="0"/>
              <a:t>Consequences of lower mutation rate</a:t>
            </a:r>
          </a:p>
        </p:txBody>
      </p:sp>
      <p:sp>
        <p:nvSpPr>
          <p:cNvPr id="3" name="Content Placeholder 2"/>
          <p:cNvSpPr>
            <a:spLocks noGrp="1"/>
          </p:cNvSpPr>
          <p:nvPr>
            <p:ph idx="1"/>
          </p:nvPr>
        </p:nvSpPr>
        <p:spPr>
          <a:xfrm>
            <a:off x="685800" y="1752601"/>
            <a:ext cx="7772400" cy="4724399"/>
          </a:xfrm>
        </p:spPr>
        <p:txBody>
          <a:bodyPr/>
          <a:lstStyle/>
          <a:p>
            <a:r>
              <a:rPr lang="en-US" sz="2800" dirty="0"/>
              <a:t>Human mean effective population size is 20,000 not 10,000</a:t>
            </a:r>
          </a:p>
          <a:p>
            <a:r>
              <a:rPr lang="en-US" sz="2800" dirty="0"/>
              <a:t>Mean coalescence time for human lineages is 1Mya not 500kya</a:t>
            </a:r>
          </a:p>
          <a:p>
            <a:r>
              <a:rPr lang="en-US" sz="2800" dirty="0"/>
              <a:t>Change to mean “out-of-Africa” estimates towards 100kya</a:t>
            </a:r>
          </a:p>
          <a:p>
            <a:pPr lvl="1"/>
            <a:r>
              <a:rPr lang="en-US" sz="2400" dirty="0"/>
              <a:t>But note that this is separation from Yoruba in West Africa, not all Africans (see later)</a:t>
            </a:r>
          </a:p>
          <a:p>
            <a:endParaRPr lang="en-US" dirty="0"/>
          </a:p>
          <a:p>
            <a:endParaRPr lang="en-US" dirty="0"/>
          </a:p>
        </p:txBody>
      </p:sp>
    </p:spTree>
    <p:extLst>
      <p:ext uri="{BB962C8B-B14F-4D97-AF65-F5344CB8AC3E}">
        <p14:creationId xmlns:p14="http://schemas.microsoft.com/office/powerpoint/2010/main" val="1984789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End of first lecture</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72770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to multiple sequences</a:t>
            </a:r>
          </a:p>
        </p:txBody>
      </p:sp>
      <p:sp>
        <p:nvSpPr>
          <p:cNvPr id="3" name="Content Placeholder 2"/>
          <p:cNvSpPr>
            <a:spLocks noGrp="1"/>
          </p:cNvSpPr>
          <p:nvPr>
            <p:ph idx="1"/>
          </p:nvPr>
        </p:nvSpPr>
        <p:spPr>
          <a:xfrm>
            <a:off x="685800" y="1866900"/>
            <a:ext cx="7772400" cy="4819780"/>
          </a:xfrm>
        </p:spPr>
        <p:txBody>
          <a:bodyPr/>
          <a:lstStyle/>
          <a:p>
            <a:r>
              <a:rPr lang="en-US" dirty="0"/>
              <a:t>The recent time limit of ~20kya for PSMC is set because we run out of recent coalescences between two </a:t>
            </a:r>
            <a:r>
              <a:rPr lang="en-US" dirty="0" err="1"/>
              <a:t>haplotypes</a:t>
            </a:r>
            <a:endParaRPr lang="en-US" dirty="0"/>
          </a:p>
          <a:p>
            <a:r>
              <a:rPr lang="en-US" dirty="0"/>
              <a:t>If we add more </a:t>
            </a:r>
            <a:r>
              <a:rPr lang="en-US" dirty="0" err="1"/>
              <a:t>haplotypes</a:t>
            </a:r>
            <a:r>
              <a:rPr lang="en-US" dirty="0"/>
              <a:t>, then there are more recent coalescences and we could look at more recent history</a:t>
            </a:r>
          </a:p>
          <a:p>
            <a:r>
              <a:rPr lang="en-US" dirty="0"/>
              <a:t>But, … the hidden state is then a tree (with branch lengths): impractical to model fully</a:t>
            </a:r>
          </a:p>
          <a:p>
            <a:pPr lvl="1"/>
            <a:r>
              <a:rPr lang="en-US" dirty="0"/>
              <a:t>Number of trees ~ </a:t>
            </a:r>
            <a:r>
              <a:rPr lang="en-US" i="1" dirty="0" err="1"/>
              <a:t>n</a:t>
            </a:r>
            <a:r>
              <a:rPr lang="en-US" i="1" baseline="30000" dirty="0" err="1"/>
              <a:t>n</a:t>
            </a:r>
            <a:r>
              <a:rPr lang="en-US" dirty="0"/>
              <a:t>, e.g. 2.6x10</a:t>
            </a:r>
            <a:r>
              <a:rPr lang="en-US" baseline="30000" dirty="0"/>
              <a:t>9  </a:t>
            </a:r>
            <a:r>
              <a:rPr lang="en-US" dirty="0"/>
              <a:t>for </a:t>
            </a:r>
            <a:r>
              <a:rPr lang="en-US" i="1" dirty="0"/>
              <a:t>n</a:t>
            </a:r>
            <a:r>
              <a:rPr lang="en-US" dirty="0"/>
              <a:t>=10</a:t>
            </a:r>
          </a:p>
        </p:txBody>
      </p:sp>
    </p:spTree>
    <p:extLst>
      <p:ext uri="{BB962C8B-B14F-4D97-AF65-F5344CB8AC3E}">
        <p14:creationId xmlns:p14="http://schemas.microsoft.com/office/powerpoint/2010/main" val="726077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another sequence</a:t>
            </a:r>
          </a:p>
        </p:txBody>
      </p:sp>
      <p:sp>
        <p:nvSpPr>
          <p:cNvPr id="3" name="Content Placeholder 2"/>
          <p:cNvSpPr>
            <a:spLocks noGrp="1"/>
          </p:cNvSpPr>
          <p:nvPr>
            <p:ph idx="1"/>
          </p:nvPr>
        </p:nvSpPr>
        <p:spPr/>
        <p:txBody>
          <a:bodyPr>
            <a:normAutofit lnSpcReduction="10000"/>
          </a:bodyPr>
          <a:lstStyle/>
          <a:p>
            <a:r>
              <a:rPr lang="en-US" dirty="0"/>
              <a:t>Chance of coalescence per</a:t>
            </a:r>
          </a:p>
          <a:p>
            <a:pPr marL="0" indent="0">
              <a:buNone/>
            </a:pPr>
            <a:r>
              <a:rPr lang="en-US" dirty="0"/>
              <a:t>	generation from three </a:t>
            </a:r>
          </a:p>
          <a:p>
            <a:pPr marL="0" indent="0">
              <a:buNone/>
            </a:pPr>
            <a:r>
              <a:rPr lang="en-US" dirty="0"/>
              <a:t>	sequences is 3/N</a:t>
            </a:r>
          </a:p>
          <a:p>
            <a:endParaRPr lang="en-US" dirty="0"/>
          </a:p>
          <a:p>
            <a:r>
              <a:rPr lang="en-US" dirty="0"/>
              <a:t>Once we have a coalescence we are back to the situation with two sequences</a:t>
            </a:r>
          </a:p>
          <a:p>
            <a:pPr marL="0" indent="0">
              <a:buNone/>
            </a:pPr>
            <a:endParaRPr lang="en-US" dirty="0"/>
          </a:p>
          <a:p>
            <a:r>
              <a:rPr lang="en-US" dirty="0"/>
              <a:t>From </a:t>
            </a:r>
            <a:r>
              <a:rPr lang="en-US" i="1" dirty="0" err="1"/>
              <a:t>i</a:t>
            </a:r>
            <a:r>
              <a:rPr lang="en-US" dirty="0"/>
              <a:t> sequences chance is </a:t>
            </a:r>
            <a:r>
              <a:rPr lang="en-US" i="1" dirty="0" err="1"/>
              <a:t>i</a:t>
            </a:r>
            <a:r>
              <a:rPr lang="en-US" dirty="0"/>
              <a:t>(</a:t>
            </a:r>
            <a:r>
              <a:rPr lang="en-US" i="1" dirty="0"/>
              <a:t>i</a:t>
            </a:r>
            <a:r>
              <a:rPr lang="en-US" dirty="0"/>
              <a:t>-1)/2N</a:t>
            </a:r>
          </a:p>
        </p:txBody>
      </p:sp>
      <p:grpSp>
        <p:nvGrpSpPr>
          <p:cNvPr id="20" name="Group 19"/>
          <p:cNvGrpSpPr/>
          <p:nvPr/>
        </p:nvGrpSpPr>
        <p:grpSpPr>
          <a:xfrm>
            <a:off x="6323724" y="1876312"/>
            <a:ext cx="1104390" cy="1548771"/>
            <a:chOff x="5922289" y="1752602"/>
            <a:chExt cx="1104390" cy="1548771"/>
          </a:xfrm>
        </p:grpSpPr>
        <p:cxnSp>
          <p:nvCxnSpPr>
            <p:cNvPr id="5" name="Straight Connector 4"/>
            <p:cNvCxnSpPr/>
            <p:nvPr/>
          </p:nvCxnSpPr>
          <p:spPr>
            <a:xfrm flipV="1">
              <a:off x="6391655" y="1752602"/>
              <a:ext cx="0" cy="77438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5922289" y="2526987"/>
              <a:ext cx="801230"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6738417" y="2526988"/>
              <a:ext cx="0" cy="441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5923929" y="2526987"/>
              <a:ext cx="0" cy="77438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6515898" y="2968234"/>
              <a:ext cx="510781" cy="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6515898" y="2968234"/>
              <a:ext cx="0" cy="33313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7026679" y="2968234"/>
              <a:ext cx="0" cy="333139"/>
            </a:xfrm>
            <a:prstGeom prst="line">
              <a:avLst/>
            </a:prstGeom>
            <a:ln w="57150" cmpd="sng"/>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8456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8001000" cy="1143000"/>
          </a:xfrm>
        </p:spPr>
        <p:txBody>
          <a:bodyPr>
            <a:normAutofit fontScale="90000"/>
          </a:bodyPr>
          <a:lstStyle/>
          <a:p>
            <a:r>
              <a:rPr lang="en-US" dirty="0"/>
              <a:t>Option 1: First coalescence of one sequence to the tree of the others</a:t>
            </a:r>
          </a:p>
        </p:txBody>
      </p:sp>
      <p:sp>
        <p:nvSpPr>
          <p:cNvPr id="3" name="Content Placeholder 2"/>
          <p:cNvSpPr>
            <a:spLocks noGrp="1"/>
          </p:cNvSpPr>
          <p:nvPr>
            <p:ph idx="1"/>
          </p:nvPr>
        </p:nvSpPr>
        <p:spPr>
          <a:xfrm>
            <a:off x="645713" y="3603054"/>
            <a:ext cx="8001000" cy="2111347"/>
          </a:xfrm>
        </p:spPr>
        <p:txBody>
          <a:bodyPr/>
          <a:lstStyle/>
          <a:p>
            <a:r>
              <a:rPr lang="en-US" dirty="0"/>
              <a:t>This is related to the Li and Stephens model (or Stephens </a:t>
            </a:r>
            <a:r>
              <a:rPr lang="en-US"/>
              <a:t>and Donnelly) – next slide</a:t>
            </a:r>
            <a:endParaRPr lang="en-US" dirty="0"/>
          </a:p>
        </p:txBody>
      </p:sp>
      <p:cxnSp>
        <p:nvCxnSpPr>
          <p:cNvPr id="5" name="Straight Connector 4"/>
          <p:cNvCxnSpPr/>
          <p:nvPr/>
        </p:nvCxnSpPr>
        <p:spPr bwMode="auto">
          <a:xfrm rot="5400000">
            <a:off x="914400" y="2256481"/>
            <a:ext cx="457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a:off x="838994" y="2486669"/>
            <a:ext cx="60880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rot="5400000">
            <a:off x="727076" y="2600175"/>
            <a:ext cx="22542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rot="5400000">
            <a:off x="1676003" y="3019672"/>
            <a:ext cx="304006" cy="1588"/>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9" name="Straight Connector 8"/>
          <p:cNvCxnSpPr/>
          <p:nvPr/>
        </p:nvCxnSpPr>
        <p:spPr bwMode="auto">
          <a:xfrm>
            <a:off x="609600" y="2713681"/>
            <a:ext cx="37822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rot="5400000">
            <a:off x="874315" y="2830363"/>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rot="5400000">
            <a:off x="383382" y="2943075"/>
            <a:ext cx="45402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836612" y="2942281"/>
            <a:ext cx="305594" cy="47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rot="5400000">
            <a:off x="723106" y="3055787"/>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rot="5400000">
            <a:off x="1029494" y="3055787"/>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rot="5400000">
            <a:off x="1296988" y="2639069"/>
            <a:ext cx="30003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1293415" y="2789881"/>
            <a:ext cx="305594" cy="47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rot="5400000">
            <a:off x="1103709" y="2979587"/>
            <a:ext cx="381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rot="5400000">
            <a:off x="1410891" y="2980381"/>
            <a:ext cx="381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1293415" y="2866081"/>
            <a:ext cx="536179" cy="1588"/>
          </a:xfrm>
          <a:prstGeom prst="line">
            <a:avLst/>
          </a:prstGeom>
          <a:solidFill>
            <a:schemeClr val="accent1"/>
          </a:solidFill>
          <a:ln w="25400" cap="flat" cmpd="sng" algn="ctr">
            <a:solidFill>
              <a:schemeClr val="tx1"/>
            </a:solidFill>
            <a:prstDash val="sysDash"/>
            <a:round/>
            <a:headEnd type="none" w="med" len="med"/>
            <a:tailEnd type="none" w="med" len="med"/>
          </a:ln>
          <a:effectLst/>
        </p:spPr>
      </p:cxnSp>
      <p:cxnSp>
        <p:nvCxnSpPr>
          <p:cNvPr id="22" name="Straight Connector 21"/>
          <p:cNvCxnSpPr/>
          <p:nvPr/>
        </p:nvCxnSpPr>
        <p:spPr bwMode="auto">
          <a:xfrm rot="5400000">
            <a:off x="3350815" y="2714078"/>
            <a:ext cx="915194" cy="1588"/>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3" name="Straight Connector 22"/>
          <p:cNvCxnSpPr/>
          <p:nvPr/>
        </p:nvCxnSpPr>
        <p:spPr bwMode="auto">
          <a:xfrm>
            <a:off x="3125788" y="2258863"/>
            <a:ext cx="681830" cy="1588"/>
          </a:xfrm>
          <a:prstGeom prst="line">
            <a:avLst/>
          </a:prstGeom>
          <a:solidFill>
            <a:schemeClr val="accent1"/>
          </a:solidFill>
          <a:ln w="25400" cap="flat" cmpd="sng" algn="ctr">
            <a:solidFill>
              <a:schemeClr val="tx1"/>
            </a:solidFill>
            <a:prstDash val="sysDash"/>
            <a:round/>
            <a:headEnd type="none" w="med" len="med"/>
            <a:tailEnd type="none" w="med" len="med"/>
          </a:ln>
          <a:effectLst/>
        </p:spPr>
      </p:cxnSp>
      <p:cxnSp>
        <p:nvCxnSpPr>
          <p:cNvPr id="25" name="Straight Connector 24"/>
          <p:cNvCxnSpPr/>
          <p:nvPr/>
        </p:nvCxnSpPr>
        <p:spPr bwMode="auto">
          <a:xfrm rot="5400000">
            <a:off x="5105400" y="2254893"/>
            <a:ext cx="457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5029994" y="2485081"/>
            <a:ext cx="60880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rot="5400000">
            <a:off x="4918076" y="2598587"/>
            <a:ext cx="22542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rot="5400000">
            <a:off x="5941218" y="3093887"/>
            <a:ext cx="153988" cy="1588"/>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nvGrpSpPr>
          <p:cNvPr id="29" name="Group 163"/>
          <p:cNvGrpSpPr/>
          <p:nvPr/>
        </p:nvGrpSpPr>
        <p:grpSpPr>
          <a:xfrm flipH="1">
            <a:off x="4724400" y="2712093"/>
            <a:ext cx="534988" cy="457200"/>
            <a:chOff x="4876800" y="4113212"/>
            <a:chExt cx="534988" cy="457200"/>
          </a:xfrm>
        </p:grpSpPr>
        <p:cxnSp>
          <p:nvCxnSpPr>
            <p:cNvPr id="71" name="Straight Connector 70"/>
            <p:cNvCxnSpPr/>
            <p:nvPr/>
          </p:nvCxnSpPr>
          <p:spPr bwMode="auto">
            <a:xfrm>
              <a:off x="4876800" y="4113212"/>
              <a:ext cx="37822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rot="5400000">
              <a:off x="5141515" y="4229894"/>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3" name="Straight Connector 72"/>
            <p:cNvCxnSpPr/>
            <p:nvPr/>
          </p:nvCxnSpPr>
          <p:spPr bwMode="auto">
            <a:xfrm rot="5400000">
              <a:off x="4650582" y="4342606"/>
              <a:ext cx="45402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4" name="Straight Connector 73"/>
            <p:cNvCxnSpPr/>
            <p:nvPr/>
          </p:nvCxnSpPr>
          <p:spPr bwMode="auto">
            <a:xfrm>
              <a:off x="5103812" y="4341812"/>
              <a:ext cx="305594" cy="47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5" name="Straight Connector 74"/>
            <p:cNvCxnSpPr/>
            <p:nvPr/>
          </p:nvCxnSpPr>
          <p:spPr bwMode="auto">
            <a:xfrm rot="5400000">
              <a:off x="4990306" y="4455318"/>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6" name="Straight Connector 75"/>
            <p:cNvCxnSpPr/>
            <p:nvPr/>
          </p:nvCxnSpPr>
          <p:spPr bwMode="auto">
            <a:xfrm rot="5400000">
              <a:off x="5296694" y="4455318"/>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cxnSp>
        <p:nvCxnSpPr>
          <p:cNvPr id="30" name="Straight Connector 29"/>
          <p:cNvCxnSpPr/>
          <p:nvPr/>
        </p:nvCxnSpPr>
        <p:spPr bwMode="auto">
          <a:xfrm rot="5400000">
            <a:off x="5487988" y="2637481"/>
            <a:ext cx="30003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a:off x="5484415" y="2788293"/>
            <a:ext cx="305594" cy="47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5400000">
            <a:off x="5294709" y="2977999"/>
            <a:ext cx="381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rot="5400000">
            <a:off x="5601891" y="2978793"/>
            <a:ext cx="381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flipV="1">
            <a:off x="5788421" y="3018481"/>
            <a:ext cx="232173" cy="6996"/>
          </a:xfrm>
          <a:prstGeom prst="line">
            <a:avLst/>
          </a:prstGeom>
          <a:solidFill>
            <a:schemeClr val="accent1"/>
          </a:solidFill>
          <a:ln w="25400" cap="flat" cmpd="sng" algn="ctr">
            <a:solidFill>
              <a:schemeClr val="tx1"/>
            </a:solidFill>
            <a:prstDash val="sysDash"/>
            <a:round/>
            <a:headEnd type="none" w="med" len="med"/>
            <a:tailEnd type="none" w="med" len="med"/>
          </a:ln>
          <a:effectLst/>
        </p:spPr>
      </p:cxnSp>
      <p:cxnSp>
        <p:nvCxnSpPr>
          <p:cNvPr id="37" name="Straight Connector 36"/>
          <p:cNvCxnSpPr/>
          <p:nvPr/>
        </p:nvCxnSpPr>
        <p:spPr bwMode="auto">
          <a:xfrm rot="5400000">
            <a:off x="7503318" y="2142975"/>
            <a:ext cx="23336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a:off x="7317582" y="2260451"/>
            <a:ext cx="60880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rot="16200000" flipH="1">
            <a:off x="7090570" y="2486669"/>
            <a:ext cx="450054" cy="7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rot="5400000">
            <a:off x="8001869" y="2866155"/>
            <a:ext cx="607069" cy="2382"/>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41" name="Straight Connector 40"/>
          <p:cNvCxnSpPr/>
          <p:nvPr/>
        </p:nvCxnSpPr>
        <p:spPr bwMode="auto">
          <a:xfrm>
            <a:off x="7086600" y="2712093"/>
            <a:ext cx="37822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Straight Connector 41"/>
          <p:cNvCxnSpPr/>
          <p:nvPr/>
        </p:nvCxnSpPr>
        <p:spPr bwMode="auto">
          <a:xfrm rot="5400000">
            <a:off x="7351315" y="2828775"/>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rot="5400000">
            <a:off x="6860382" y="2941487"/>
            <a:ext cx="45402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Straight Connector 43"/>
          <p:cNvCxnSpPr/>
          <p:nvPr/>
        </p:nvCxnSpPr>
        <p:spPr bwMode="auto">
          <a:xfrm>
            <a:off x="7313612" y="2940693"/>
            <a:ext cx="305594" cy="47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rot="5400000">
            <a:off x="7200106" y="3054199"/>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Straight Connector 45"/>
          <p:cNvCxnSpPr/>
          <p:nvPr/>
        </p:nvCxnSpPr>
        <p:spPr bwMode="auto">
          <a:xfrm rot="5400000">
            <a:off x="7506494" y="3054199"/>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Straight Connector 46"/>
          <p:cNvCxnSpPr/>
          <p:nvPr/>
        </p:nvCxnSpPr>
        <p:spPr bwMode="auto">
          <a:xfrm rot="5400000">
            <a:off x="7660085" y="2525166"/>
            <a:ext cx="52625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 name="Straight Connector 47"/>
          <p:cNvCxnSpPr/>
          <p:nvPr/>
        </p:nvCxnSpPr>
        <p:spPr bwMode="auto">
          <a:xfrm>
            <a:off x="7770415" y="2788293"/>
            <a:ext cx="305594" cy="47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Connector 48"/>
          <p:cNvCxnSpPr/>
          <p:nvPr/>
        </p:nvCxnSpPr>
        <p:spPr bwMode="auto">
          <a:xfrm rot="5400000">
            <a:off x="7580709" y="2977999"/>
            <a:ext cx="381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rot="5400000">
            <a:off x="7887891" y="2978793"/>
            <a:ext cx="381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flipV="1">
            <a:off x="7313612" y="2562869"/>
            <a:ext cx="992982" cy="943"/>
          </a:xfrm>
          <a:prstGeom prst="line">
            <a:avLst/>
          </a:prstGeom>
          <a:solidFill>
            <a:schemeClr val="accent1"/>
          </a:solidFill>
          <a:ln w="25400" cap="flat" cmpd="sng" algn="ctr">
            <a:solidFill>
              <a:schemeClr val="tx1"/>
            </a:solidFill>
            <a:prstDash val="sysDash"/>
            <a:round/>
            <a:headEnd type="none" w="med" len="med"/>
            <a:tailEnd type="none" w="med" len="med"/>
          </a:ln>
          <a:effectLst/>
        </p:spPr>
      </p:cxnSp>
      <p:cxnSp>
        <p:nvCxnSpPr>
          <p:cNvPr id="54" name="Straight Connector 53"/>
          <p:cNvCxnSpPr/>
          <p:nvPr/>
        </p:nvCxnSpPr>
        <p:spPr bwMode="auto">
          <a:xfrm rot="16200000" flipH="1">
            <a:off x="2895600" y="2255687"/>
            <a:ext cx="457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flipH="1">
            <a:off x="2819400" y="2485875"/>
            <a:ext cx="60880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rot="16200000" flipH="1">
            <a:off x="3314700" y="2599381"/>
            <a:ext cx="22542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Straight Connector 56"/>
          <p:cNvCxnSpPr/>
          <p:nvPr/>
        </p:nvCxnSpPr>
        <p:spPr bwMode="auto">
          <a:xfrm flipH="1">
            <a:off x="3279379" y="2712887"/>
            <a:ext cx="37822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Straight Connector 57"/>
          <p:cNvCxnSpPr/>
          <p:nvPr/>
        </p:nvCxnSpPr>
        <p:spPr bwMode="auto">
          <a:xfrm rot="16200000" flipH="1">
            <a:off x="3164285" y="2829569"/>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Straight Connector 58"/>
          <p:cNvCxnSpPr/>
          <p:nvPr/>
        </p:nvCxnSpPr>
        <p:spPr bwMode="auto">
          <a:xfrm rot="16200000" flipH="1">
            <a:off x="3429794" y="2942281"/>
            <a:ext cx="45402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 name="Straight Connector 59"/>
          <p:cNvCxnSpPr/>
          <p:nvPr/>
        </p:nvCxnSpPr>
        <p:spPr bwMode="auto">
          <a:xfrm flipH="1">
            <a:off x="3124994" y="2941487"/>
            <a:ext cx="305594" cy="47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1" name="Straight Connector 60"/>
          <p:cNvCxnSpPr/>
          <p:nvPr/>
        </p:nvCxnSpPr>
        <p:spPr bwMode="auto">
          <a:xfrm rot="16200000" flipH="1">
            <a:off x="3315494" y="3054993"/>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Straight Connector 61"/>
          <p:cNvCxnSpPr/>
          <p:nvPr/>
        </p:nvCxnSpPr>
        <p:spPr bwMode="auto">
          <a:xfrm rot="16200000" flipH="1">
            <a:off x="3009106" y="3054993"/>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rot="16200000" flipH="1">
            <a:off x="2670176" y="2638275"/>
            <a:ext cx="30003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Straight Connector 63"/>
          <p:cNvCxnSpPr/>
          <p:nvPr/>
        </p:nvCxnSpPr>
        <p:spPr bwMode="auto">
          <a:xfrm flipH="1">
            <a:off x="2668191" y="2789087"/>
            <a:ext cx="305594" cy="47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 name="Straight Connector 64"/>
          <p:cNvCxnSpPr/>
          <p:nvPr/>
        </p:nvCxnSpPr>
        <p:spPr bwMode="auto">
          <a:xfrm rot="16200000" flipH="1">
            <a:off x="2782491" y="2978793"/>
            <a:ext cx="381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6" name="Straight Connector 65"/>
          <p:cNvCxnSpPr/>
          <p:nvPr/>
        </p:nvCxnSpPr>
        <p:spPr bwMode="auto">
          <a:xfrm rot="16200000" flipH="1">
            <a:off x="2475309" y="2979587"/>
            <a:ext cx="381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7" name="TextBox 76"/>
          <p:cNvSpPr txBox="1"/>
          <p:nvPr/>
        </p:nvSpPr>
        <p:spPr>
          <a:xfrm>
            <a:off x="1913232" y="2565746"/>
            <a:ext cx="372768" cy="461665"/>
          </a:xfrm>
          <a:prstGeom prst="rect">
            <a:avLst/>
          </a:prstGeom>
          <a:noFill/>
        </p:spPr>
        <p:txBody>
          <a:bodyPr wrap="none" rtlCol="0">
            <a:spAutoFit/>
          </a:bodyPr>
          <a:lstStyle/>
          <a:p>
            <a:r>
              <a:rPr lang="en-US" dirty="0">
                <a:solidFill>
                  <a:srgbClr val="FF0000"/>
                </a:solidFill>
              </a:rPr>
              <a:t>t</a:t>
            </a:r>
            <a:r>
              <a:rPr lang="en-US" baseline="-25000" dirty="0">
                <a:solidFill>
                  <a:srgbClr val="FF0000"/>
                </a:solidFill>
              </a:rPr>
              <a:t>1</a:t>
            </a:r>
            <a:endParaRPr lang="en-US" dirty="0">
              <a:solidFill>
                <a:srgbClr val="FF0000"/>
              </a:solidFill>
            </a:endParaRPr>
          </a:p>
        </p:txBody>
      </p:sp>
      <p:sp>
        <p:nvSpPr>
          <p:cNvPr id="78" name="TextBox 77"/>
          <p:cNvSpPr txBox="1"/>
          <p:nvPr/>
        </p:nvSpPr>
        <p:spPr>
          <a:xfrm>
            <a:off x="3949700" y="1981200"/>
            <a:ext cx="372768" cy="461665"/>
          </a:xfrm>
          <a:prstGeom prst="rect">
            <a:avLst/>
          </a:prstGeom>
          <a:noFill/>
        </p:spPr>
        <p:txBody>
          <a:bodyPr wrap="none" rtlCol="0">
            <a:spAutoFit/>
          </a:bodyPr>
          <a:lstStyle/>
          <a:p>
            <a:r>
              <a:rPr lang="en-US" dirty="0">
                <a:solidFill>
                  <a:srgbClr val="FF0000"/>
                </a:solidFill>
              </a:rPr>
              <a:t>t</a:t>
            </a:r>
            <a:r>
              <a:rPr lang="en-US" baseline="-25000" dirty="0">
                <a:solidFill>
                  <a:srgbClr val="FF0000"/>
                </a:solidFill>
              </a:rPr>
              <a:t>2</a:t>
            </a:r>
            <a:endParaRPr lang="en-US" dirty="0">
              <a:solidFill>
                <a:srgbClr val="FF0000"/>
              </a:solidFill>
            </a:endParaRPr>
          </a:p>
        </p:txBody>
      </p:sp>
      <p:sp>
        <p:nvSpPr>
          <p:cNvPr id="79" name="TextBox 78"/>
          <p:cNvSpPr txBox="1"/>
          <p:nvPr/>
        </p:nvSpPr>
        <p:spPr>
          <a:xfrm>
            <a:off x="6159500" y="2743843"/>
            <a:ext cx="372768" cy="461665"/>
          </a:xfrm>
          <a:prstGeom prst="rect">
            <a:avLst/>
          </a:prstGeom>
          <a:noFill/>
        </p:spPr>
        <p:txBody>
          <a:bodyPr wrap="none" rtlCol="0">
            <a:spAutoFit/>
          </a:bodyPr>
          <a:lstStyle/>
          <a:p>
            <a:r>
              <a:rPr lang="en-US" dirty="0">
                <a:solidFill>
                  <a:srgbClr val="FF0000"/>
                </a:solidFill>
              </a:rPr>
              <a:t>t</a:t>
            </a:r>
            <a:r>
              <a:rPr lang="en-US" baseline="-25000" dirty="0">
                <a:solidFill>
                  <a:srgbClr val="FF0000"/>
                </a:solidFill>
              </a:rPr>
              <a:t>3</a:t>
            </a:r>
            <a:endParaRPr lang="en-US" dirty="0">
              <a:solidFill>
                <a:srgbClr val="FF0000"/>
              </a:solidFill>
            </a:endParaRPr>
          </a:p>
        </p:txBody>
      </p:sp>
      <p:sp>
        <p:nvSpPr>
          <p:cNvPr id="80" name="TextBox 79"/>
          <p:cNvSpPr txBox="1"/>
          <p:nvPr/>
        </p:nvSpPr>
        <p:spPr>
          <a:xfrm>
            <a:off x="8458200" y="2331392"/>
            <a:ext cx="377026" cy="461665"/>
          </a:xfrm>
          <a:prstGeom prst="rect">
            <a:avLst/>
          </a:prstGeom>
          <a:noFill/>
        </p:spPr>
        <p:txBody>
          <a:bodyPr wrap="none" rtlCol="0">
            <a:spAutoFit/>
          </a:bodyPr>
          <a:lstStyle/>
          <a:p>
            <a:r>
              <a:rPr lang="en-US" dirty="0">
                <a:solidFill>
                  <a:srgbClr val="FF0000"/>
                </a:solidFill>
              </a:rPr>
              <a:t>t</a:t>
            </a:r>
            <a:r>
              <a:rPr lang="en-US" baseline="-25000" dirty="0">
                <a:solidFill>
                  <a:srgbClr val="FF0000"/>
                </a:solidFill>
              </a:rPr>
              <a:t>4</a:t>
            </a:r>
            <a:endParaRPr lang="en-US" dirty="0">
              <a:solidFill>
                <a:srgbClr val="FF0000"/>
              </a:solidFill>
            </a:endParaRPr>
          </a:p>
        </p:txBody>
      </p:sp>
      <p:grpSp>
        <p:nvGrpSpPr>
          <p:cNvPr id="104" name="Group 103"/>
          <p:cNvGrpSpPr/>
          <p:nvPr/>
        </p:nvGrpSpPr>
        <p:grpSpPr>
          <a:xfrm>
            <a:off x="381000" y="2256481"/>
            <a:ext cx="7848600" cy="4195465"/>
            <a:chOff x="381000" y="2256481"/>
            <a:chExt cx="7848600" cy="4195465"/>
          </a:xfrm>
        </p:grpSpPr>
        <p:grpSp>
          <p:nvGrpSpPr>
            <p:cNvPr id="81" name="Group 80"/>
            <p:cNvGrpSpPr/>
            <p:nvPr/>
          </p:nvGrpSpPr>
          <p:grpSpPr>
            <a:xfrm>
              <a:off x="1291827" y="2256481"/>
              <a:ext cx="6023374" cy="915194"/>
              <a:chOff x="1291827" y="2433935"/>
              <a:chExt cx="6023374" cy="915194"/>
            </a:xfrm>
          </p:grpSpPr>
          <p:cxnSp>
            <p:nvCxnSpPr>
              <p:cNvPr id="20" name="Straight Connector 19"/>
              <p:cNvCxnSpPr/>
              <p:nvPr/>
            </p:nvCxnSpPr>
            <p:spPr bwMode="auto">
              <a:xfrm rot="5400000">
                <a:off x="1141015" y="3195935"/>
                <a:ext cx="303212" cy="1588"/>
              </a:xfrm>
              <a:prstGeom prst="line">
                <a:avLst/>
              </a:prstGeom>
              <a:solidFill>
                <a:schemeClr val="accent1"/>
              </a:solidFill>
              <a:ln w="38100" cap="flat" cmpd="sng" algn="ctr">
                <a:solidFill>
                  <a:srgbClr val="008000"/>
                </a:solidFill>
                <a:prstDash val="solid"/>
                <a:round/>
                <a:headEnd type="none" w="med" len="med"/>
                <a:tailEnd type="none" w="med" len="med"/>
              </a:ln>
              <a:effectLst/>
            </p:spPr>
          </p:cxnSp>
          <p:cxnSp>
            <p:nvCxnSpPr>
              <p:cNvPr id="35" name="Straight Connector 34"/>
              <p:cNvCxnSpPr/>
              <p:nvPr/>
            </p:nvCxnSpPr>
            <p:spPr bwMode="auto">
              <a:xfrm rot="5400000">
                <a:off x="5711824" y="3271738"/>
                <a:ext cx="153194" cy="1588"/>
              </a:xfrm>
              <a:prstGeom prst="line">
                <a:avLst/>
              </a:prstGeom>
              <a:solidFill>
                <a:schemeClr val="accent1"/>
              </a:solidFill>
              <a:ln w="38100" cap="flat" cmpd="sng" algn="ctr">
                <a:solidFill>
                  <a:srgbClr val="008000"/>
                </a:solidFill>
                <a:prstDash val="solid"/>
                <a:round/>
                <a:headEnd type="none" w="med" len="med"/>
                <a:tailEnd type="none" w="med" len="med"/>
              </a:ln>
              <a:effectLst/>
            </p:spPr>
          </p:cxnSp>
          <p:cxnSp>
            <p:nvCxnSpPr>
              <p:cNvPr id="52" name="Straight Connector 51"/>
              <p:cNvCxnSpPr/>
              <p:nvPr/>
            </p:nvCxnSpPr>
            <p:spPr bwMode="auto">
              <a:xfrm rot="16200000" flipH="1">
                <a:off x="6862613" y="3119587"/>
                <a:ext cx="449562" cy="1588"/>
              </a:xfrm>
              <a:prstGeom prst="line">
                <a:avLst/>
              </a:prstGeom>
              <a:solidFill>
                <a:schemeClr val="accent1"/>
              </a:solidFill>
              <a:ln w="38100" cap="flat" cmpd="sng" algn="ctr">
                <a:solidFill>
                  <a:srgbClr val="008000"/>
                </a:solidFill>
                <a:prstDash val="solid"/>
                <a:round/>
                <a:headEnd type="none" w="med" len="med"/>
                <a:tailEnd type="none" w="med" len="med"/>
              </a:ln>
              <a:effectLst/>
            </p:spPr>
          </p:cxnSp>
          <p:cxnSp>
            <p:nvCxnSpPr>
              <p:cNvPr id="67" name="Straight Connector 66"/>
              <p:cNvCxnSpPr/>
              <p:nvPr/>
            </p:nvCxnSpPr>
            <p:spPr bwMode="auto">
              <a:xfrm rot="5400000">
                <a:off x="2782889" y="3158631"/>
                <a:ext cx="373060" cy="1"/>
              </a:xfrm>
              <a:prstGeom prst="line">
                <a:avLst/>
              </a:prstGeom>
              <a:solidFill>
                <a:schemeClr val="accent1"/>
              </a:solidFill>
              <a:ln w="38100" cap="flat" cmpd="sng" algn="ctr">
                <a:solidFill>
                  <a:srgbClr val="008000"/>
                </a:solidFill>
                <a:prstDash val="solid"/>
                <a:round/>
                <a:headEnd type="none" w="med" len="med"/>
                <a:tailEnd type="none" w="med" len="med"/>
              </a:ln>
              <a:effectLst/>
            </p:spPr>
          </p:cxnSp>
          <p:cxnSp>
            <p:nvCxnSpPr>
              <p:cNvPr id="68" name="Straight Connector 67"/>
              <p:cNvCxnSpPr/>
              <p:nvPr/>
            </p:nvCxnSpPr>
            <p:spPr bwMode="auto">
              <a:xfrm rot="16200000" flipH="1">
                <a:off x="2668191" y="2818509"/>
                <a:ext cx="304804" cy="2384"/>
              </a:xfrm>
              <a:prstGeom prst="line">
                <a:avLst/>
              </a:prstGeom>
              <a:solidFill>
                <a:schemeClr val="accent1"/>
              </a:solidFill>
              <a:ln w="38100" cap="flat" cmpd="sng" algn="ctr">
                <a:solidFill>
                  <a:srgbClr val="008000"/>
                </a:solidFill>
                <a:prstDash val="solid"/>
                <a:round/>
                <a:headEnd type="none" w="med" len="med"/>
                <a:tailEnd type="none" w="med" len="med"/>
              </a:ln>
              <a:effectLst/>
            </p:spPr>
          </p:cxnSp>
          <p:cxnSp>
            <p:nvCxnSpPr>
              <p:cNvPr id="69" name="Straight Connector 68"/>
              <p:cNvCxnSpPr/>
              <p:nvPr/>
            </p:nvCxnSpPr>
            <p:spPr bwMode="auto">
              <a:xfrm rot="16200000" flipH="1">
                <a:off x="3007915" y="2546251"/>
                <a:ext cx="227013" cy="2382"/>
              </a:xfrm>
              <a:prstGeom prst="line">
                <a:avLst/>
              </a:prstGeom>
              <a:solidFill>
                <a:schemeClr val="accent1"/>
              </a:solidFill>
              <a:ln w="38100" cap="flat" cmpd="sng" algn="ctr">
                <a:solidFill>
                  <a:srgbClr val="008000"/>
                </a:solidFill>
                <a:prstDash val="solid"/>
                <a:round/>
                <a:headEnd type="none" w="med" len="med"/>
                <a:tailEnd type="none" w="med" len="med"/>
              </a:ln>
              <a:effectLst/>
            </p:spPr>
          </p:cxnSp>
          <p:cxnSp>
            <p:nvCxnSpPr>
              <p:cNvPr id="70" name="Straight Connector 69"/>
              <p:cNvCxnSpPr/>
              <p:nvPr/>
            </p:nvCxnSpPr>
            <p:spPr bwMode="auto">
              <a:xfrm rot="16200000" flipH="1">
                <a:off x="7242497" y="2822896"/>
                <a:ext cx="142231" cy="3176"/>
              </a:xfrm>
              <a:prstGeom prst="line">
                <a:avLst/>
              </a:prstGeom>
              <a:solidFill>
                <a:schemeClr val="accent1"/>
              </a:solidFill>
              <a:ln w="38100" cap="flat" cmpd="sng" algn="ctr">
                <a:solidFill>
                  <a:srgbClr val="008000"/>
                </a:solidFill>
                <a:prstDash val="solid"/>
                <a:round/>
                <a:headEnd type="none" w="med" len="med"/>
                <a:tailEnd type="none" w="med" len="med"/>
              </a:ln>
              <a:effectLst/>
            </p:spPr>
          </p:cxnSp>
        </p:grpSp>
        <p:grpSp>
          <p:nvGrpSpPr>
            <p:cNvPr id="82" name="Group 81"/>
            <p:cNvGrpSpPr/>
            <p:nvPr/>
          </p:nvGrpSpPr>
          <p:grpSpPr>
            <a:xfrm>
              <a:off x="381000" y="5076376"/>
              <a:ext cx="7848600" cy="1375570"/>
              <a:chOff x="762000" y="1331912"/>
              <a:chExt cx="7848600" cy="1375570"/>
            </a:xfrm>
          </p:grpSpPr>
          <p:cxnSp>
            <p:nvCxnSpPr>
              <p:cNvPr id="83" name="Straight Connector 82"/>
              <p:cNvCxnSpPr/>
              <p:nvPr/>
            </p:nvCxnSpPr>
            <p:spPr bwMode="auto">
              <a:xfrm>
                <a:off x="1676400" y="1331912"/>
                <a:ext cx="6934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4" name="Straight Connector 83"/>
              <p:cNvCxnSpPr/>
              <p:nvPr/>
            </p:nvCxnSpPr>
            <p:spPr bwMode="auto">
              <a:xfrm>
                <a:off x="1447800" y="1674812"/>
                <a:ext cx="6934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5" name="Straight Connector 84"/>
              <p:cNvCxnSpPr/>
              <p:nvPr/>
            </p:nvCxnSpPr>
            <p:spPr bwMode="auto">
              <a:xfrm>
                <a:off x="1219200" y="2017712"/>
                <a:ext cx="6934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6" name="Straight Connector 85"/>
              <p:cNvCxnSpPr/>
              <p:nvPr/>
            </p:nvCxnSpPr>
            <p:spPr bwMode="auto">
              <a:xfrm>
                <a:off x="990600" y="2360612"/>
                <a:ext cx="6934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7" name="Straight Connector 86"/>
              <p:cNvCxnSpPr/>
              <p:nvPr/>
            </p:nvCxnSpPr>
            <p:spPr bwMode="auto">
              <a:xfrm>
                <a:off x="762000" y="2703512"/>
                <a:ext cx="6934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8" name="Straight Connector 87"/>
              <p:cNvCxnSpPr/>
              <p:nvPr/>
            </p:nvCxnSpPr>
            <p:spPr bwMode="auto">
              <a:xfrm>
                <a:off x="990600" y="2362200"/>
                <a:ext cx="1600200" cy="1588"/>
              </a:xfrm>
              <a:prstGeom prst="line">
                <a:avLst/>
              </a:prstGeom>
              <a:solidFill>
                <a:schemeClr val="accent1"/>
              </a:solidFill>
              <a:ln w="57150" cap="flat" cmpd="sng" algn="ctr">
                <a:solidFill>
                  <a:srgbClr val="008000"/>
                </a:solidFill>
                <a:prstDash val="solid"/>
                <a:round/>
                <a:headEnd type="none" w="med" len="med"/>
                <a:tailEnd type="none" w="med" len="med"/>
              </a:ln>
              <a:effectLst/>
            </p:spPr>
          </p:cxnSp>
          <p:cxnSp>
            <p:nvCxnSpPr>
              <p:cNvPr id="89" name="Straight Connector 88"/>
              <p:cNvCxnSpPr/>
              <p:nvPr/>
            </p:nvCxnSpPr>
            <p:spPr bwMode="auto">
              <a:xfrm>
                <a:off x="3048000" y="1673224"/>
                <a:ext cx="990600" cy="1588"/>
              </a:xfrm>
              <a:prstGeom prst="line">
                <a:avLst/>
              </a:prstGeom>
              <a:solidFill>
                <a:schemeClr val="accent1"/>
              </a:solidFill>
              <a:ln w="57150" cap="flat" cmpd="sng" algn="ctr">
                <a:solidFill>
                  <a:srgbClr val="008000"/>
                </a:solidFill>
                <a:prstDash val="solid"/>
                <a:round/>
                <a:headEnd type="none" w="med" len="med"/>
                <a:tailEnd type="none" w="med" len="med"/>
              </a:ln>
              <a:effectLst/>
            </p:spPr>
          </p:cxnSp>
          <p:cxnSp>
            <p:nvCxnSpPr>
              <p:cNvPr id="90" name="Straight Connector 89"/>
              <p:cNvCxnSpPr/>
              <p:nvPr/>
            </p:nvCxnSpPr>
            <p:spPr bwMode="auto">
              <a:xfrm>
                <a:off x="3352800" y="2701924"/>
                <a:ext cx="3124200" cy="3176"/>
              </a:xfrm>
              <a:prstGeom prst="line">
                <a:avLst/>
              </a:prstGeom>
              <a:solidFill>
                <a:schemeClr val="accent1"/>
              </a:solidFill>
              <a:ln w="57150" cap="flat" cmpd="sng" algn="ctr">
                <a:solidFill>
                  <a:srgbClr val="008000"/>
                </a:solidFill>
                <a:prstDash val="solid"/>
                <a:round/>
                <a:headEnd type="none" w="med" len="med"/>
                <a:tailEnd type="none" w="med" len="med"/>
              </a:ln>
              <a:effectLst/>
            </p:spPr>
          </p:cxnSp>
          <p:cxnSp>
            <p:nvCxnSpPr>
              <p:cNvPr id="91" name="Straight Connector 90"/>
              <p:cNvCxnSpPr/>
              <p:nvPr/>
            </p:nvCxnSpPr>
            <p:spPr bwMode="auto">
              <a:xfrm flipV="1">
                <a:off x="7391928" y="1331912"/>
                <a:ext cx="1218672" cy="1588"/>
              </a:xfrm>
              <a:prstGeom prst="line">
                <a:avLst/>
              </a:prstGeom>
              <a:solidFill>
                <a:schemeClr val="accent1"/>
              </a:solidFill>
              <a:ln w="57150" cap="flat" cmpd="sng" algn="ctr">
                <a:solidFill>
                  <a:srgbClr val="008000"/>
                </a:solidFill>
                <a:prstDash val="solid"/>
                <a:round/>
                <a:headEnd type="none" w="med" len="med"/>
                <a:tailEnd type="none" w="med" len="med"/>
              </a:ln>
              <a:effectLst/>
            </p:spPr>
          </p:cxnSp>
          <p:cxnSp>
            <p:nvCxnSpPr>
              <p:cNvPr id="92" name="Straight Connector 91"/>
              <p:cNvCxnSpPr/>
              <p:nvPr/>
            </p:nvCxnSpPr>
            <p:spPr bwMode="auto">
              <a:xfrm rot="5400000" flipH="1" flipV="1">
                <a:off x="2475706" y="1791494"/>
                <a:ext cx="687388" cy="457200"/>
              </a:xfrm>
              <a:prstGeom prst="line">
                <a:avLst/>
              </a:prstGeom>
              <a:solidFill>
                <a:schemeClr val="accent1"/>
              </a:solidFill>
              <a:ln w="9525" cap="flat" cmpd="sng" algn="ctr">
                <a:solidFill>
                  <a:srgbClr val="008000"/>
                </a:solidFill>
                <a:prstDash val="solid"/>
                <a:round/>
                <a:headEnd type="none" w="med" len="med"/>
                <a:tailEnd type="none" w="med" len="med"/>
              </a:ln>
              <a:effectLst/>
            </p:spPr>
          </p:cxnSp>
          <p:cxnSp>
            <p:nvCxnSpPr>
              <p:cNvPr id="93" name="Straight Connector 92"/>
              <p:cNvCxnSpPr/>
              <p:nvPr/>
            </p:nvCxnSpPr>
            <p:spPr bwMode="auto">
              <a:xfrm rot="5400000" flipH="1" flipV="1">
                <a:off x="3180159" y="1843483"/>
                <a:ext cx="1031082" cy="685800"/>
              </a:xfrm>
              <a:prstGeom prst="line">
                <a:avLst/>
              </a:prstGeom>
              <a:solidFill>
                <a:schemeClr val="accent1"/>
              </a:solidFill>
              <a:ln w="9525" cap="flat" cmpd="sng" algn="ctr">
                <a:solidFill>
                  <a:srgbClr val="008000"/>
                </a:solidFill>
                <a:prstDash val="solid"/>
                <a:round/>
                <a:headEnd type="none" w="med" len="med"/>
                <a:tailEnd type="none" w="med" len="med"/>
              </a:ln>
              <a:effectLst/>
            </p:spPr>
          </p:cxnSp>
          <p:cxnSp>
            <p:nvCxnSpPr>
              <p:cNvPr id="94" name="Straight Connector 93"/>
              <p:cNvCxnSpPr/>
              <p:nvPr/>
            </p:nvCxnSpPr>
            <p:spPr bwMode="auto">
              <a:xfrm rot="5400000" flipH="1" flipV="1">
                <a:off x="6246679" y="1562233"/>
                <a:ext cx="1375570" cy="914928"/>
              </a:xfrm>
              <a:prstGeom prst="line">
                <a:avLst/>
              </a:prstGeom>
              <a:solidFill>
                <a:schemeClr val="accent1"/>
              </a:solidFill>
              <a:ln w="9525" cap="flat" cmpd="sng" algn="ctr">
                <a:solidFill>
                  <a:srgbClr val="008000"/>
                </a:solidFill>
                <a:prstDash val="solid"/>
                <a:round/>
                <a:headEnd type="none" w="med" len="med"/>
                <a:tailEnd type="none" w="med" len="med"/>
              </a:ln>
              <a:effectLst/>
            </p:spPr>
          </p:cxnSp>
        </p:grpSp>
        <p:sp>
          <p:nvSpPr>
            <p:cNvPr id="100" name="TextBox 99"/>
            <p:cNvSpPr txBox="1"/>
            <p:nvPr/>
          </p:nvSpPr>
          <p:spPr>
            <a:xfrm>
              <a:off x="1295400" y="5646587"/>
              <a:ext cx="372768" cy="461665"/>
            </a:xfrm>
            <a:prstGeom prst="rect">
              <a:avLst/>
            </a:prstGeom>
            <a:noFill/>
          </p:spPr>
          <p:txBody>
            <a:bodyPr wrap="none" rtlCol="0">
              <a:spAutoFit/>
            </a:bodyPr>
            <a:lstStyle/>
            <a:p>
              <a:r>
                <a:rPr lang="en-US" dirty="0">
                  <a:solidFill>
                    <a:srgbClr val="FF0000"/>
                  </a:solidFill>
                </a:rPr>
                <a:t>t</a:t>
              </a:r>
              <a:r>
                <a:rPr lang="en-US" baseline="-25000" dirty="0">
                  <a:solidFill>
                    <a:srgbClr val="FF0000"/>
                  </a:solidFill>
                </a:rPr>
                <a:t>1</a:t>
              </a:r>
              <a:endParaRPr lang="en-US" dirty="0">
                <a:solidFill>
                  <a:srgbClr val="FF0000"/>
                </a:solidFill>
              </a:endParaRPr>
            </a:p>
          </p:txBody>
        </p:sp>
        <p:sp>
          <p:nvSpPr>
            <p:cNvPr id="101" name="TextBox 100"/>
            <p:cNvSpPr txBox="1"/>
            <p:nvPr/>
          </p:nvSpPr>
          <p:spPr>
            <a:xfrm>
              <a:off x="3056232" y="4953000"/>
              <a:ext cx="372768" cy="461665"/>
            </a:xfrm>
            <a:prstGeom prst="rect">
              <a:avLst/>
            </a:prstGeom>
            <a:noFill/>
          </p:spPr>
          <p:txBody>
            <a:bodyPr wrap="square" rtlCol="0">
              <a:spAutoFit/>
            </a:bodyPr>
            <a:lstStyle/>
            <a:p>
              <a:r>
                <a:rPr lang="en-US" dirty="0">
                  <a:solidFill>
                    <a:srgbClr val="FF0000"/>
                  </a:solidFill>
                </a:rPr>
                <a:t>t</a:t>
              </a:r>
              <a:r>
                <a:rPr lang="en-US" baseline="-25000" dirty="0">
                  <a:solidFill>
                    <a:srgbClr val="FF0000"/>
                  </a:solidFill>
                </a:rPr>
                <a:t>2</a:t>
              </a:r>
              <a:endParaRPr lang="en-US" dirty="0">
                <a:solidFill>
                  <a:srgbClr val="FF0000"/>
                </a:solidFill>
              </a:endParaRPr>
            </a:p>
          </p:txBody>
        </p:sp>
        <p:sp>
          <p:nvSpPr>
            <p:cNvPr id="102" name="TextBox 101"/>
            <p:cNvSpPr txBox="1"/>
            <p:nvPr/>
          </p:nvSpPr>
          <p:spPr>
            <a:xfrm>
              <a:off x="4354014" y="5939135"/>
              <a:ext cx="372768" cy="461665"/>
            </a:xfrm>
            <a:prstGeom prst="rect">
              <a:avLst/>
            </a:prstGeom>
            <a:noFill/>
          </p:spPr>
          <p:txBody>
            <a:bodyPr wrap="square" rtlCol="0">
              <a:spAutoFit/>
            </a:bodyPr>
            <a:lstStyle/>
            <a:p>
              <a:r>
                <a:rPr lang="en-US" dirty="0">
                  <a:solidFill>
                    <a:srgbClr val="FF0000"/>
                  </a:solidFill>
                </a:rPr>
                <a:t>t</a:t>
              </a:r>
              <a:r>
                <a:rPr lang="en-US" baseline="-25000" dirty="0">
                  <a:solidFill>
                    <a:srgbClr val="FF0000"/>
                  </a:solidFill>
                </a:rPr>
                <a:t>3</a:t>
              </a:r>
              <a:endParaRPr lang="en-US" dirty="0">
                <a:solidFill>
                  <a:srgbClr val="FF0000"/>
                </a:solidFill>
              </a:endParaRPr>
            </a:p>
          </p:txBody>
        </p:sp>
        <p:sp>
          <p:nvSpPr>
            <p:cNvPr id="103" name="TextBox 102"/>
            <p:cNvSpPr txBox="1"/>
            <p:nvPr/>
          </p:nvSpPr>
          <p:spPr>
            <a:xfrm>
              <a:off x="7464821" y="4616299"/>
              <a:ext cx="372768" cy="461665"/>
            </a:xfrm>
            <a:prstGeom prst="rect">
              <a:avLst/>
            </a:prstGeom>
            <a:noFill/>
          </p:spPr>
          <p:txBody>
            <a:bodyPr wrap="square" rtlCol="0">
              <a:spAutoFit/>
            </a:bodyPr>
            <a:lstStyle/>
            <a:p>
              <a:r>
                <a:rPr lang="en-US" dirty="0">
                  <a:solidFill>
                    <a:srgbClr val="FF0000"/>
                  </a:solidFill>
                </a:rPr>
                <a:t>t</a:t>
              </a:r>
              <a:r>
                <a:rPr lang="en-US" baseline="-25000" dirty="0">
                  <a:solidFill>
                    <a:srgbClr val="FF0000"/>
                  </a:solidFill>
                </a:rPr>
                <a:t>4</a:t>
              </a:r>
              <a:endParaRPr lang="en-US" dirty="0">
                <a:solidFill>
                  <a:srgbClr val="FF0000"/>
                </a:solidFill>
              </a:endParaRPr>
            </a:p>
          </p:txBody>
        </p:sp>
      </p:grpSp>
    </p:spTree>
    <p:extLst>
      <p:ext uri="{BB962C8B-B14F-4D97-AF65-F5344CB8AC3E}">
        <p14:creationId xmlns:p14="http://schemas.microsoft.com/office/powerpoint/2010/main" val="233273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Forward pointer: Li &amp; Stephens model</a:t>
            </a:r>
          </a:p>
        </p:txBody>
      </p:sp>
      <p:sp>
        <p:nvSpPr>
          <p:cNvPr id="3" name="Content Placeholder 2"/>
          <p:cNvSpPr>
            <a:spLocks noGrp="1"/>
          </p:cNvSpPr>
          <p:nvPr>
            <p:ph idx="1"/>
          </p:nvPr>
        </p:nvSpPr>
        <p:spPr>
          <a:xfrm>
            <a:off x="233082" y="1456769"/>
            <a:ext cx="8624047" cy="1358152"/>
          </a:xfrm>
        </p:spPr>
        <p:txBody>
          <a:bodyPr>
            <a:normAutofit fontScale="92500"/>
          </a:bodyPr>
          <a:lstStyle/>
          <a:p>
            <a:r>
              <a:rPr lang="en-US"/>
              <a:t>An important </a:t>
            </a:r>
            <a:r>
              <a:rPr lang="en-US" dirty="0"/>
              <a:t>approximation to the coalescent with recombination that adds sequences one-by-one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4118" y="2428690"/>
            <a:ext cx="4823011" cy="3268225"/>
          </a:xfrm>
          <a:prstGeom prst="rect">
            <a:avLst/>
          </a:prstGeom>
        </p:spPr>
      </p:pic>
      <p:sp>
        <p:nvSpPr>
          <p:cNvPr id="5" name="Content Placeholder 2"/>
          <p:cNvSpPr txBox="1">
            <a:spLocks/>
          </p:cNvSpPr>
          <p:nvPr/>
        </p:nvSpPr>
        <p:spPr>
          <a:xfrm>
            <a:off x="457200" y="5571569"/>
            <a:ext cx="8399929" cy="6678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Not </a:t>
            </a:r>
            <a:r>
              <a:rPr lang="en-US"/>
              <a:t>for demography – we will return to this</a:t>
            </a:r>
            <a:endParaRPr lang="en-US" dirty="0"/>
          </a:p>
        </p:txBody>
      </p:sp>
      <p:sp>
        <p:nvSpPr>
          <p:cNvPr id="6" name="TextBox 5"/>
          <p:cNvSpPr txBox="1"/>
          <p:nvPr/>
        </p:nvSpPr>
        <p:spPr>
          <a:xfrm>
            <a:off x="258256" y="6138397"/>
            <a:ext cx="8598874" cy="923330"/>
          </a:xfrm>
          <a:prstGeom prst="rect">
            <a:avLst/>
          </a:prstGeom>
          <a:noFill/>
        </p:spPr>
        <p:txBody>
          <a:bodyPr wrap="square" rtlCol="0">
            <a:spAutoFit/>
          </a:bodyPr>
          <a:lstStyle/>
          <a:p>
            <a:r>
              <a:rPr lang="en-US" dirty="0">
                <a:hlinkClick r:id="rId3"/>
              </a:rPr>
              <a:t>Modeling linkage disequilibrium and identifying recombination hotspots using single-nucleotide polymorphism data</a:t>
            </a:r>
            <a:r>
              <a:rPr lang="en-US" dirty="0"/>
              <a:t> Li N, Stephens M. </a:t>
            </a:r>
            <a:r>
              <a:rPr lang="en-US" i="1" dirty="0"/>
              <a:t>Genetics</a:t>
            </a:r>
            <a:r>
              <a:rPr lang="en-US" dirty="0"/>
              <a:t>. 165:2213-33 (2003)</a:t>
            </a:r>
          </a:p>
          <a:p>
            <a:endParaRPr lang="en-US" dirty="0"/>
          </a:p>
        </p:txBody>
      </p:sp>
      <p:sp>
        <p:nvSpPr>
          <p:cNvPr id="8" name="TextBox 7"/>
          <p:cNvSpPr txBox="1"/>
          <p:nvPr/>
        </p:nvSpPr>
        <p:spPr>
          <a:xfrm>
            <a:off x="228600" y="2516606"/>
            <a:ext cx="3971365" cy="3046988"/>
          </a:xfrm>
          <a:prstGeom prst="rect">
            <a:avLst/>
          </a:prstGeom>
          <a:noFill/>
        </p:spPr>
        <p:txBody>
          <a:bodyPr wrap="square" rtlCol="0">
            <a:spAutoFit/>
          </a:bodyPr>
          <a:lstStyle/>
          <a:p>
            <a:pPr marL="285750" indent="-285750">
              <a:buFont typeface="Arial" charset="0"/>
              <a:buChar char="•"/>
            </a:pPr>
            <a:r>
              <a:rPr lang="en-US" sz="2400" dirty="0"/>
              <a:t>Add sequences one by one</a:t>
            </a:r>
          </a:p>
          <a:p>
            <a:pPr marL="285750" indent="-285750">
              <a:buFont typeface="Arial" charset="0"/>
              <a:buChar char="•"/>
            </a:pPr>
            <a:r>
              <a:rPr lang="en-US" sz="2400" dirty="0"/>
              <a:t>P(mutation) and P(recombination) both proportional to 1/n</a:t>
            </a:r>
          </a:p>
          <a:p>
            <a:pPr marL="285750" indent="-285750">
              <a:buFont typeface="Arial" charset="0"/>
              <a:buChar char="•"/>
            </a:pPr>
            <a:r>
              <a:rPr lang="en-US" sz="2400" dirty="0"/>
              <a:t>HMM conditional on previous sequences</a:t>
            </a:r>
          </a:p>
          <a:p>
            <a:pPr marL="285750" indent="-285750">
              <a:buFont typeface="Arial" charset="0"/>
              <a:buChar char="•"/>
            </a:pPr>
            <a:r>
              <a:rPr lang="en-US" sz="2400" dirty="0"/>
              <a:t>But no coalescence depending on pop size</a:t>
            </a:r>
          </a:p>
        </p:txBody>
      </p:sp>
    </p:spTree>
    <p:extLst>
      <p:ext uri="{BB962C8B-B14F-4D97-AF65-F5344CB8AC3E}">
        <p14:creationId xmlns:p14="http://schemas.microsoft.com/office/powerpoint/2010/main" val="20675732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570745"/>
            <a:ext cx="8001000" cy="2791956"/>
          </a:xfrm>
        </p:spPr>
        <p:txBody>
          <a:bodyPr>
            <a:normAutofit fontScale="92500" lnSpcReduction="10000"/>
          </a:bodyPr>
          <a:lstStyle/>
          <a:p>
            <a:r>
              <a:rPr lang="en-US" dirty="0" err="1"/>
              <a:t>M(t</a:t>
            </a:r>
            <a:r>
              <a:rPr lang="en-US" dirty="0"/>
              <a:t>) is a random variable, and we need the entire history of </a:t>
            </a:r>
            <a:r>
              <a:rPr lang="en-US" dirty="0" err="1"/>
              <a:t>M(t</a:t>
            </a:r>
            <a:r>
              <a:rPr lang="en-US" dirty="0"/>
              <a:t>) to calculate transition probabilities </a:t>
            </a:r>
            <a:r>
              <a:rPr lang="en-US" dirty="0" err="1"/>
              <a:t>q</a:t>
            </a:r>
            <a:endParaRPr lang="en-US" dirty="0"/>
          </a:p>
          <a:p>
            <a:r>
              <a:rPr lang="en-US" dirty="0"/>
              <a:t>Huge increase in state space and/or this breaks Markov assumptions</a:t>
            </a:r>
          </a:p>
          <a:p>
            <a:r>
              <a:rPr lang="en-GB" dirty="0"/>
              <a:t>But see </a:t>
            </a:r>
            <a:r>
              <a:rPr lang="en-GB" dirty="0" err="1"/>
              <a:t>DiCal</a:t>
            </a:r>
            <a:r>
              <a:rPr lang="en-GB" dirty="0"/>
              <a:t> from Yun Song’s group</a:t>
            </a:r>
            <a:endParaRPr lang="en-US" dirty="0"/>
          </a:p>
          <a:p>
            <a:pPr lvl="1"/>
            <a:endParaRPr lang="en-US" dirty="0"/>
          </a:p>
        </p:txBody>
      </p:sp>
      <p:cxnSp>
        <p:nvCxnSpPr>
          <p:cNvPr id="4" name="Straight Connector 3"/>
          <p:cNvCxnSpPr/>
          <p:nvPr/>
        </p:nvCxnSpPr>
        <p:spPr bwMode="auto">
          <a:xfrm rot="5400000">
            <a:off x="914400" y="2256481"/>
            <a:ext cx="457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 name="Straight Connector 4"/>
          <p:cNvCxnSpPr/>
          <p:nvPr/>
        </p:nvCxnSpPr>
        <p:spPr bwMode="auto">
          <a:xfrm>
            <a:off x="838994" y="2486669"/>
            <a:ext cx="60880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rot="5400000">
            <a:off x="727076" y="2600175"/>
            <a:ext cx="22542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rot="5400000">
            <a:off x="1676003" y="3019672"/>
            <a:ext cx="304006" cy="1588"/>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8" name="Straight Connector 7"/>
          <p:cNvCxnSpPr/>
          <p:nvPr/>
        </p:nvCxnSpPr>
        <p:spPr bwMode="auto">
          <a:xfrm>
            <a:off x="609600" y="2713681"/>
            <a:ext cx="37822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rot="5400000">
            <a:off x="874315" y="2830363"/>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rot="5400000">
            <a:off x="383382" y="2943075"/>
            <a:ext cx="45402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836612" y="2942281"/>
            <a:ext cx="305594" cy="47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rot="5400000">
            <a:off x="723106" y="3055787"/>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rot="5400000">
            <a:off x="1029494" y="3055787"/>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rot="5400000">
            <a:off x="1296988" y="2639069"/>
            <a:ext cx="30003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1293415" y="2789881"/>
            <a:ext cx="305594" cy="47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rot="5400000">
            <a:off x="1103709" y="2979587"/>
            <a:ext cx="381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rot="5400000">
            <a:off x="1410891" y="2980381"/>
            <a:ext cx="381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1293415" y="2866081"/>
            <a:ext cx="536179" cy="1588"/>
          </a:xfrm>
          <a:prstGeom prst="line">
            <a:avLst/>
          </a:prstGeom>
          <a:solidFill>
            <a:schemeClr val="accent1"/>
          </a:solidFill>
          <a:ln w="25400" cap="flat" cmpd="sng" algn="ctr">
            <a:solidFill>
              <a:schemeClr val="tx1"/>
            </a:solidFill>
            <a:prstDash val="sysDash"/>
            <a:round/>
            <a:headEnd type="none" w="med" len="med"/>
            <a:tailEnd type="none" w="med" len="med"/>
          </a:ln>
          <a:effectLst/>
        </p:spPr>
      </p:cxnSp>
      <p:cxnSp>
        <p:nvCxnSpPr>
          <p:cNvPr id="19" name="Straight Connector 18"/>
          <p:cNvCxnSpPr/>
          <p:nvPr/>
        </p:nvCxnSpPr>
        <p:spPr bwMode="auto">
          <a:xfrm rot="5400000">
            <a:off x="3350815" y="2714078"/>
            <a:ext cx="915194" cy="1588"/>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0" name="Straight Connector 19"/>
          <p:cNvCxnSpPr/>
          <p:nvPr/>
        </p:nvCxnSpPr>
        <p:spPr bwMode="auto">
          <a:xfrm>
            <a:off x="3125788" y="2258863"/>
            <a:ext cx="681830" cy="1588"/>
          </a:xfrm>
          <a:prstGeom prst="line">
            <a:avLst/>
          </a:prstGeom>
          <a:solidFill>
            <a:schemeClr val="accent1"/>
          </a:solidFill>
          <a:ln w="25400" cap="flat" cmpd="sng" algn="ctr">
            <a:solidFill>
              <a:schemeClr val="tx1"/>
            </a:solidFill>
            <a:prstDash val="sysDash"/>
            <a:round/>
            <a:headEnd type="none" w="med" len="med"/>
            <a:tailEnd type="none" w="med" len="med"/>
          </a:ln>
          <a:effectLst/>
        </p:spPr>
      </p:cxnSp>
      <p:cxnSp>
        <p:nvCxnSpPr>
          <p:cNvPr id="21" name="Straight Connector 20"/>
          <p:cNvCxnSpPr/>
          <p:nvPr/>
        </p:nvCxnSpPr>
        <p:spPr bwMode="auto">
          <a:xfrm rot="5400000">
            <a:off x="5105400" y="2254893"/>
            <a:ext cx="457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5029994" y="2485081"/>
            <a:ext cx="60880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rot="5400000">
            <a:off x="4918076" y="2598587"/>
            <a:ext cx="22542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rot="5400000">
            <a:off x="5941218" y="3093887"/>
            <a:ext cx="153988" cy="1588"/>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nvGrpSpPr>
          <p:cNvPr id="25" name="Group 163"/>
          <p:cNvGrpSpPr/>
          <p:nvPr/>
        </p:nvGrpSpPr>
        <p:grpSpPr>
          <a:xfrm flipH="1">
            <a:off x="4724400" y="2712093"/>
            <a:ext cx="534988" cy="457200"/>
            <a:chOff x="4876800" y="4113212"/>
            <a:chExt cx="534988" cy="457200"/>
          </a:xfrm>
        </p:grpSpPr>
        <p:cxnSp>
          <p:nvCxnSpPr>
            <p:cNvPr id="26" name="Straight Connector 25"/>
            <p:cNvCxnSpPr/>
            <p:nvPr/>
          </p:nvCxnSpPr>
          <p:spPr bwMode="auto">
            <a:xfrm>
              <a:off x="4876800" y="4113212"/>
              <a:ext cx="37822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rot="5400000">
              <a:off x="5141515" y="4229894"/>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rot="5400000">
              <a:off x="4650582" y="4342606"/>
              <a:ext cx="45402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5103812" y="4341812"/>
              <a:ext cx="305594" cy="47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rot="5400000">
              <a:off x="4990306" y="4455318"/>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5400000">
              <a:off x="5296694" y="4455318"/>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cxnSp>
        <p:nvCxnSpPr>
          <p:cNvPr id="32" name="Straight Connector 31"/>
          <p:cNvCxnSpPr/>
          <p:nvPr/>
        </p:nvCxnSpPr>
        <p:spPr bwMode="auto">
          <a:xfrm rot="5400000">
            <a:off x="5487988" y="2637481"/>
            <a:ext cx="30003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a:off x="5484415" y="2788293"/>
            <a:ext cx="305594" cy="47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rot="5400000">
            <a:off x="5294709" y="2977999"/>
            <a:ext cx="381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rot="5400000">
            <a:off x="5601891" y="2978793"/>
            <a:ext cx="381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flipV="1">
            <a:off x="5788421" y="3018481"/>
            <a:ext cx="232173" cy="6996"/>
          </a:xfrm>
          <a:prstGeom prst="line">
            <a:avLst/>
          </a:prstGeom>
          <a:solidFill>
            <a:schemeClr val="accent1"/>
          </a:solidFill>
          <a:ln w="25400" cap="flat" cmpd="sng" algn="ctr">
            <a:solidFill>
              <a:schemeClr val="tx1"/>
            </a:solidFill>
            <a:prstDash val="sysDash"/>
            <a:round/>
            <a:headEnd type="none" w="med" len="med"/>
            <a:tailEnd type="none" w="med" len="med"/>
          </a:ln>
          <a:effectLst/>
        </p:spPr>
      </p:cxnSp>
      <p:cxnSp>
        <p:nvCxnSpPr>
          <p:cNvPr id="37" name="Straight Connector 36"/>
          <p:cNvCxnSpPr/>
          <p:nvPr/>
        </p:nvCxnSpPr>
        <p:spPr bwMode="auto">
          <a:xfrm rot="5400000">
            <a:off x="7503318" y="2142975"/>
            <a:ext cx="23336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a:off x="7317582" y="2260451"/>
            <a:ext cx="60880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rot="16200000" flipH="1">
            <a:off x="7090570" y="2486669"/>
            <a:ext cx="450054" cy="7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rot="5400000">
            <a:off x="8001869" y="2866155"/>
            <a:ext cx="607069" cy="2382"/>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41" name="Straight Connector 40"/>
          <p:cNvCxnSpPr/>
          <p:nvPr/>
        </p:nvCxnSpPr>
        <p:spPr bwMode="auto">
          <a:xfrm>
            <a:off x="7086600" y="2712093"/>
            <a:ext cx="37822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Straight Connector 41"/>
          <p:cNvCxnSpPr/>
          <p:nvPr/>
        </p:nvCxnSpPr>
        <p:spPr bwMode="auto">
          <a:xfrm rot="5400000">
            <a:off x="7351315" y="2828775"/>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rot="5400000">
            <a:off x="6860382" y="2941487"/>
            <a:ext cx="45402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Straight Connector 43"/>
          <p:cNvCxnSpPr/>
          <p:nvPr/>
        </p:nvCxnSpPr>
        <p:spPr bwMode="auto">
          <a:xfrm>
            <a:off x="7313612" y="2940693"/>
            <a:ext cx="305594" cy="47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rot="5400000">
            <a:off x="7200106" y="3054199"/>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Straight Connector 45"/>
          <p:cNvCxnSpPr/>
          <p:nvPr/>
        </p:nvCxnSpPr>
        <p:spPr bwMode="auto">
          <a:xfrm rot="5400000">
            <a:off x="7506494" y="3054199"/>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Straight Connector 46"/>
          <p:cNvCxnSpPr/>
          <p:nvPr/>
        </p:nvCxnSpPr>
        <p:spPr bwMode="auto">
          <a:xfrm rot="5400000">
            <a:off x="7660085" y="2525166"/>
            <a:ext cx="52625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 name="Straight Connector 47"/>
          <p:cNvCxnSpPr/>
          <p:nvPr/>
        </p:nvCxnSpPr>
        <p:spPr bwMode="auto">
          <a:xfrm>
            <a:off x="7770415" y="2788293"/>
            <a:ext cx="305594" cy="47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Connector 48"/>
          <p:cNvCxnSpPr/>
          <p:nvPr/>
        </p:nvCxnSpPr>
        <p:spPr bwMode="auto">
          <a:xfrm rot="5400000">
            <a:off x="7580709" y="2977999"/>
            <a:ext cx="381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rot="5400000">
            <a:off x="7887891" y="2978793"/>
            <a:ext cx="381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flipV="1">
            <a:off x="7313612" y="2562869"/>
            <a:ext cx="992982" cy="943"/>
          </a:xfrm>
          <a:prstGeom prst="line">
            <a:avLst/>
          </a:prstGeom>
          <a:solidFill>
            <a:schemeClr val="accent1"/>
          </a:solidFill>
          <a:ln w="25400" cap="flat" cmpd="sng" algn="ctr">
            <a:solidFill>
              <a:schemeClr val="tx1"/>
            </a:solidFill>
            <a:prstDash val="sysDash"/>
            <a:round/>
            <a:headEnd type="none" w="med" len="med"/>
            <a:tailEnd type="none" w="med" len="med"/>
          </a:ln>
          <a:effectLst/>
        </p:spPr>
      </p:cxnSp>
      <p:cxnSp>
        <p:nvCxnSpPr>
          <p:cNvPr id="52" name="Straight Connector 51"/>
          <p:cNvCxnSpPr/>
          <p:nvPr/>
        </p:nvCxnSpPr>
        <p:spPr bwMode="auto">
          <a:xfrm rot="16200000" flipH="1">
            <a:off x="2895600" y="2255687"/>
            <a:ext cx="457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flipH="1">
            <a:off x="2819400" y="2485875"/>
            <a:ext cx="60880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 name="Straight Connector 53"/>
          <p:cNvCxnSpPr/>
          <p:nvPr/>
        </p:nvCxnSpPr>
        <p:spPr bwMode="auto">
          <a:xfrm rot="16200000" flipH="1">
            <a:off x="3314700" y="2599381"/>
            <a:ext cx="22542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flipH="1">
            <a:off x="3279379" y="2712887"/>
            <a:ext cx="378221"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rot="16200000" flipH="1">
            <a:off x="3164285" y="2829569"/>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Straight Connector 56"/>
          <p:cNvCxnSpPr/>
          <p:nvPr/>
        </p:nvCxnSpPr>
        <p:spPr bwMode="auto">
          <a:xfrm rot="16200000" flipH="1">
            <a:off x="3429794" y="2942281"/>
            <a:ext cx="45402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Straight Connector 57"/>
          <p:cNvCxnSpPr/>
          <p:nvPr/>
        </p:nvCxnSpPr>
        <p:spPr bwMode="auto">
          <a:xfrm flipH="1">
            <a:off x="3124994" y="2941487"/>
            <a:ext cx="305594" cy="47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Straight Connector 58"/>
          <p:cNvCxnSpPr/>
          <p:nvPr/>
        </p:nvCxnSpPr>
        <p:spPr bwMode="auto">
          <a:xfrm rot="16200000" flipH="1">
            <a:off x="3315494" y="3054993"/>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 name="Straight Connector 59"/>
          <p:cNvCxnSpPr/>
          <p:nvPr/>
        </p:nvCxnSpPr>
        <p:spPr bwMode="auto">
          <a:xfrm rot="16200000" flipH="1">
            <a:off x="3009106" y="3054993"/>
            <a:ext cx="2286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1" name="Straight Connector 60"/>
          <p:cNvCxnSpPr/>
          <p:nvPr/>
        </p:nvCxnSpPr>
        <p:spPr bwMode="auto">
          <a:xfrm rot="16200000" flipH="1">
            <a:off x="2670176" y="2638275"/>
            <a:ext cx="30003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Straight Connector 61"/>
          <p:cNvCxnSpPr/>
          <p:nvPr/>
        </p:nvCxnSpPr>
        <p:spPr bwMode="auto">
          <a:xfrm flipH="1">
            <a:off x="2668191" y="2789087"/>
            <a:ext cx="305594" cy="47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rot="16200000" flipH="1">
            <a:off x="2782491" y="2978793"/>
            <a:ext cx="381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Straight Connector 63"/>
          <p:cNvCxnSpPr/>
          <p:nvPr/>
        </p:nvCxnSpPr>
        <p:spPr bwMode="auto">
          <a:xfrm rot="16200000" flipH="1">
            <a:off x="2475309" y="2979587"/>
            <a:ext cx="381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5" name="TextBox 64"/>
          <p:cNvSpPr txBox="1"/>
          <p:nvPr/>
        </p:nvSpPr>
        <p:spPr>
          <a:xfrm>
            <a:off x="1913232" y="2565746"/>
            <a:ext cx="372768" cy="461665"/>
          </a:xfrm>
          <a:prstGeom prst="rect">
            <a:avLst/>
          </a:prstGeom>
          <a:noFill/>
        </p:spPr>
        <p:txBody>
          <a:bodyPr wrap="none" rtlCol="0">
            <a:spAutoFit/>
          </a:bodyPr>
          <a:lstStyle/>
          <a:p>
            <a:r>
              <a:rPr lang="en-US" dirty="0">
                <a:solidFill>
                  <a:srgbClr val="FF0000"/>
                </a:solidFill>
              </a:rPr>
              <a:t>t</a:t>
            </a:r>
            <a:r>
              <a:rPr lang="en-US" baseline="-25000" dirty="0">
                <a:solidFill>
                  <a:srgbClr val="FF0000"/>
                </a:solidFill>
              </a:rPr>
              <a:t>1</a:t>
            </a:r>
            <a:endParaRPr lang="en-US" dirty="0">
              <a:solidFill>
                <a:srgbClr val="FF0000"/>
              </a:solidFill>
            </a:endParaRPr>
          </a:p>
        </p:txBody>
      </p:sp>
      <p:sp>
        <p:nvSpPr>
          <p:cNvPr id="66" name="TextBox 65"/>
          <p:cNvSpPr txBox="1"/>
          <p:nvPr/>
        </p:nvSpPr>
        <p:spPr>
          <a:xfrm>
            <a:off x="3949700" y="1981200"/>
            <a:ext cx="372768" cy="461665"/>
          </a:xfrm>
          <a:prstGeom prst="rect">
            <a:avLst/>
          </a:prstGeom>
          <a:noFill/>
        </p:spPr>
        <p:txBody>
          <a:bodyPr wrap="none" rtlCol="0">
            <a:spAutoFit/>
          </a:bodyPr>
          <a:lstStyle/>
          <a:p>
            <a:r>
              <a:rPr lang="en-US" dirty="0">
                <a:solidFill>
                  <a:srgbClr val="FF0000"/>
                </a:solidFill>
              </a:rPr>
              <a:t>t</a:t>
            </a:r>
            <a:r>
              <a:rPr lang="en-US" baseline="-25000" dirty="0">
                <a:solidFill>
                  <a:srgbClr val="FF0000"/>
                </a:solidFill>
              </a:rPr>
              <a:t>2</a:t>
            </a:r>
            <a:endParaRPr lang="en-US" dirty="0">
              <a:solidFill>
                <a:srgbClr val="FF0000"/>
              </a:solidFill>
            </a:endParaRPr>
          </a:p>
        </p:txBody>
      </p:sp>
      <p:sp>
        <p:nvSpPr>
          <p:cNvPr id="67" name="TextBox 66"/>
          <p:cNvSpPr txBox="1"/>
          <p:nvPr/>
        </p:nvSpPr>
        <p:spPr>
          <a:xfrm>
            <a:off x="6159500" y="2743843"/>
            <a:ext cx="372768" cy="461665"/>
          </a:xfrm>
          <a:prstGeom prst="rect">
            <a:avLst/>
          </a:prstGeom>
          <a:noFill/>
        </p:spPr>
        <p:txBody>
          <a:bodyPr wrap="none" rtlCol="0">
            <a:spAutoFit/>
          </a:bodyPr>
          <a:lstStyle/>
          <a:p>
            <a:r>
              <a:rPr lang="en-US" dirty="0">
                <a:solidFill>
                  <a:srgbClr val="FF0000"/>
                </a:solidFill>
              </a:rPr>
              <a:t>t</a:t>
            </a:r>
            <a:r>
              <a:rPr lang="en-US" baseline="-25000" dirty="0">
                <a:solidFill>
                  <a:srgbClr val="FF0000"/>
                </a:solidFill>
              </a:rPr>
              <a:t>3</a:t>
            </a:r>
            <a:endParaRPr lang="en-US" dirty="0">
              <a:solidFill>
                <a:srgbClr val="FF0000"/>
              </a:solidFill>
            </a:endParaRPr>
          </a:p>
        </p:txBody>
      </p:sp>
      <p:sp>
        <p:nvSpPr>
          <p:cNvPr id="68" name="TextBox 67"/>
          <p:cNvSpPr txBox="1"/>
          <p:nvPr/>
        </p:nvSpPr>
        <p:spPr>
          <a:xfrm>
            <a:off x="8458200" y="2331392"/>
            <a:ext cx="377026" cy="461665"/>
          </a:xfrm>
          <a:prstGeom prst="rect">
            <a:avLst/>
          </a:prstGeom>
          <a:noFill/>
        </p:spPr>
        <p:txBody>
          <a:bodyPr wrap="none" rtlCol="0">
            <a:spAutoFit/>
          </a:bodyPr>
          <a:lstStyle/>
          <a:p>
            <a:r>
              <a:rPr lang="en-US" dirty="0">
                <a:solidFill>
                  <a:srgbClr val="FF0000"/>
                </a:solidFill>
              </a:rPr>
              <a:t>t</a:t>
            </a:r>
            <a:r>
              <a:rPr lang="en-US" baseline="-25000" dirty="0">
                <a:solidFill>
                  <a:srgbClr val="FF0000"/>
                </a:solidFill>
              </a:rPr>
              <a:t>4</a:t>
            </a:r>
            <a:endParaRPr lang="en-US" dirty="0">
              <a:solidFill>
                <a:srgbClr val="FF0000"/>
              </a:solidFill>
            </a:endParaRPr>
          </a:p>
        </p:txBody>
      </p:sp>
      <p:sp>
        <p:nvSpPr>
          <p:cNvPr id="69" name="Title 68"/>
          <p:cNvSpPr>
            <a:spLocks noGrp="1"/>
          </p:cNvSpPr>
          <p:nvPr>
            <p:ph type="title"/>
          </p:nvPr>
        </p:nvSpPr>
        <p:spPr>
          <a:xfrm>
            <a:off x="381000" y="228600"/>
            <a:ext cx="8229600" cy="1143000"/>
          </a:xfrm>
        </p:spPr>
        <p:txBody>
          <a:bodyPr>
            <a:normAutofit fontScale="90000"/>
          </a:bodyPr>
          <a:lstStyle/>
          <a:p>
            <a:r>
              <a:rPr lang="en-US" sz="3600" dirty="0"/>
              <a:t>Problem: Coalescence of chosen sequence to the others depends on the number of lineages </a:t>
            </a:r>
            <a:r>
              <a:rPr lang="en-US" sz="3600" dirty="0" err="1"/>
              <a:t>M(t</a:t>
            </a:r>
            <a:r>
              <a:rPr lang="en-US" sz="3600" dirty="0"/>
              <a:t>) remaining at time </a:t>
            </a:r>
            <a:r>
              <a:rPr lang="en-US" sz="3600" dirty="0" err="1"/>
              <a:t>t</a:t>
            </a:r>
            <a:endParaRPr lang="en-US" sz="3600" dirty="0"/>
          </a:p>
        </p:txBody>
      </p:sp>
      <p:sp>
        <p:nvSpPr>
          <p:cNvPr id="70" name="TextBox 69">
            <a:extLst>
              <a:ext uri="{FF2B5EF4-FFF2-40B4-BE49-F238E27FC236}">
                <a16:creationId xmlns:a16="http://schemas.microsoft.com/office/drawing/2014/main" id="{FEC329A3-98CE-DD4F-8A01-DEE305FD7C60}"/>
              </a:ext>
            </a:extLst>
          </p:cNvPr>
          <p:cNvSpPr txBox="1"/>
          <p:nvPr/>
        </p:nvSpPr>
        <p:spPr>
          <a:xfrm>
            <a:off x="35718" y="6273225"/>
            <a:ext cx="9055100" cy="584775"/>
          </a:xfrm>
          <a:prstGeom prst="rect">
            <a:avLst/>
          </a:prstGeom>
          <a:noFill/>
        </p:spPr>
        <p:txBody>
          <a:bodyPr wrap="square" rtlCol="0">
            <a:spAutoFit/>
          </a:bodyPr>
          <a:lstStyle/>
          <a:p>
            <a:r>
              <a:rPr lang="en-GB" sz="1600" dirty="0">
                <a:solidFill>
                  <a:srgbClr val="0070C0"/>
                </a:solidFill>
              </a:rPr>
              <a:t>Sheehan, S.*, Harris, K.*, Song, Y.S. </a:t>
            </a:r>
            <a:r>
              <a:rPr lang="en-GB" sz="1600" b="1" dirty="0">
                <a:solidFill>
                  <a:srgbClr val="0070C0"/>
                </a:solidFill>
              </a:rPr>
              <a:t>Estimating variable effective population sizes from multiple genomes: A sequentially Markov conditional sampling distribution approach. </a:t>
            </a:r>
            <a:r>
              <a:rPr lang="en-GB" sz="1600" i="1" dirty="0">
                <a:solidFill>
                  <a:srgbClr val="0070C0"/>
                </a:solidFill>
              </a:rPr>
              <a:t>Genetics, </a:t>
            </a:r>
            <a:r>
              <a:rPr lang="en-GB" sz="1600" dirty="0">
                <a:solidFill>
                  <a:srgbClr val="0070C0"/>
                </a:solidFill>
              </a:rPr>
              <a:t>194 (2013) 647-662.</a:t>
            </a:r>
            <a:endParaRPr lang="en-US" sz="1600" dirty="0">
              <a:solidFill>
                <a:srgbClr val="0070C0"/>
              </a:solidFill>
            </a:endParaRPr>
          </a:p>
        </p:txBody>
      </p:sp>
    </p:spTree>
    <p:extLst>
      <p:ext uri="{BB962C8B-B14F-4D97-AF65-F5344CB8AC3E}">
        <p14:creationId xmlns:p14="http://schemas.microsoft.com/office/powerpoint/2010/main" val="38674495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MCMC approach: </a:t>
            </a:r>
            <a:r>
              <a:rPr lang="en-US" dirty="0" err="1"/>
              <a:t>ARGweaver</a:t>
            </a:r>
            <a:endParaRPr lang="en-US" dirty="0"/>
          </a:p>
        </p:txBody>
      </p:sp>
      <p:sp>
        <p:nvSpPr>
          <p:cNvPr id="3" name="Content Placeholder 2"/>
          <p:cNvSpPr>
            <a:spLocks noGrp="1"/>
          </p:cNvSpPr>
          <p:nvPr>
            <p:ph idx="1"/>
          </p:nvPr>
        </p:nvSpPr>
        <p:spPr>
          <a:xfrm>
            <a:off x="457200" y="1600201"/>
            <a:ext cx="8229600" cy="1304364"/>
          </a:xfrm>
        </p:spPr>
        <p:txBody>
          <a:bodyPr>
            <a:normAutofit fontScale="92500" lnSpcReduction="20000"/>
          </a:bodyPr>
          <a:lstStyle/>
          <a:p>
            <a:r>
              <a:rPr lang="en-US" dirty="0"/>
              <a:t>Repeatedly remove a sequence</a:t>
            </a:r>
            <a:r>
              <a:rPr lang="en-US" baseline="30000" dirty="0"/>
              <a:t>*</a:t>
            </a:r>
            <a:r>
              <a:rPr lang="en-US" dirty="0"/>
              <a:t> and add it back, sampling conditional on remaining ARG</a:t>
            </a:r>
          </a:p>
          <a:p>
            <a:r>
              <a:rPr lang="en-US" dirty="0"/>
              <a:t>HMM: sample with forward-backward algorithm</a:t>
            </a:r>
          </a:p>
        </p:txBody>
      </p:sp>
      <p:sp>
        <p:nvSpPr>
          <p:cNvPr id="4" name="TextBox 3"/>
          <p:cNvSpPr txBox="1"/>
          <p:nvPr/>
        </p:nvSpPr>
        <p:spPr>
          <a:xfrm>
            <a:off x="258255" y="6138397"/>
            <a:ext cx="7550272" cy="923330"/>
          </a:xfrm>
          <a:prstGeom prst="rect">
            <a:avLst/>
          </a:prstGeom>
          <a:noFill/>
        </p:spPr>
        <p:txBody>
          <a:bodyPr wrap="none" rtlCol="0">
            <a:spAutoFit/>
          </a:bodyPr>
          <a:lstStyle/>
          <a:p>
            <a:r>
              <a:rPr lang="en-US" dirty="0">
                <a:hlinkClick r:id="rId2"/>
              </a:rPr>
              <a:t>Genome-wide inference of ancestral recombination graphs</a:t>
            </a:r>
            <a:endParaRPr lang="en-US" dirty="0"/>
          </a:p>
          <a:p>
            <a:r>
              <a:rPr lang="en-US" dirty="0"/>
              <a:t>Rasmussen MD, </a:t>
            </a:r>
            <a:r>
              <a:rPr lang="en-US" dirty="0" err="1"/>
              <a:t>Hubisz</a:t>
            </a:r>
            <a:r>
              <a:rPr lang="en-US" dirty="0"/>
              <a:t> MJ, </a:t>
            </a:r>
            <a:r>
              <a:rPr lang="en-US" dirty="0" err="1"/>
              <a:t>Gronau</a:t>
            </a:r>
            <a:r>
              <a:rPr lang="en-US" dirty="0"/>
              <a:t> I, </a:t>
            </a:r>
            <a:r>
              <a:rPr lang="en-US" dirty="0" err="1"/>
              <a:t>Siepel</a:t>
            </a:r>
            <a:r>
              <a:rPr lang="en-US" dirty="0"/>
              <a:t> A. </a:t>
            </a:r>
            <a:r>
              <a:rPr lang="en-US" i="1" dirty="0" err="1"/>
              <a:t>PLoS</a:t>
            </a:r>
            <a:r>
              <a:rPr lang="en-US" i="1" dirty="0"/>
              <a:t> Genet. </a:t>
            </a:r>
            <a:r>
              <a:rPr lang="en-US" dirty="0"/>
              <a:t>10:e1004342 (2014)</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470" y="2904565"/>
            <a:ext cx="7611035" cy="2510236"/>
          </a:xfrm>
          <a:prstGeom prst="rect">
            <a:avLst/>
          </a:prstGeom>
        </p:spPr>
      </p:pic>
      <p:sp>
        <p:nvSpPr>
          <p:cNvPr id="8" name="Content Placeholder 2"/>
          <p:cNvSpPr txBox="1">
            <a:spLocks/>
          </p:cNvSpPr>
          <p:nvPr/>
        </p:nvSpPr>
        <p:spPr>
          <a:xfrm>
            <a:off x="457200" y="5576047"/>
            <a:ext cx="8229600" cy="61940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Costly </a:t>
            </a:r>
            <a:r>
              <a:rPr lang="en-US"/>
              <a:t>– use for inference </a:t>
            </a:r>
            <a:r>
              <a:rPr lang="en-US" dirty="0"/>
              <a:t>given history</a:t>
            </a:r>
          </a:p>
        </p:txBody>
      </p:sp>
    </p:spTree>
    <p:extLst>
      <p:ext uri="{BB962C8B-B14F-4D97-AF65-F5344CB8AC3E}">
        <p14:creationId xmlns:p14="http://schemas.microsoft.com/office/powerpoint/2010/main" val="1082037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Option 2: first coalescence between any pair</a:t>
            </a:r>
          </a:p>
        </p:txBody>
      </p:sp>
      <p:sp>
        <p:nvSpPr>
          <p:cNvPr id="3" name="Content Placeholder 2"/>
          <p:cNvSpPr>
            <a:spLocks noGrp="1"/>
          </p:cNvSpPr>
          <p:nvPr>
            <p:ph idx="1"/>
          </p:nvPr>
        </p:nvSpPr>
        <p:spPr>
          <a:xfrm>
            <a:off x="685800" y="1981200"/>
            <a:ext cx="7772400" cy="4154984"/>
          </a:xfrm>
        </p:spPr>
        <p:txBody>
          <a:bodyPr/>
          <a:lstStyle/>
          <a:p>
            <a:r>
              <a:rPr lang="en-US" dirty="0"/>
              <a:t>This remains (approximately) Markov</a:t>
            </a:r>
          </a:p>
          <a:p>
            <a:r>
              <a:rPr lang="en-US" dirty="0"/>
              <a:t>State space is O(M</a:t>
            </a:r>
            <a:r>
              <a:rPr lang="en-US" baseline="30000" dirty="0"/>
              <a:t>2</a:t>
            </a:r>
            <a:r>
              <a:rPr lang="en-US" dirty="0"/>
              <a:t>T) – pair of states and time they coalesce</a:t>
            </a:r>
          </a:p>
          <a:p>
            <a:pPr lvl="1"/>
            <a:r>
              <a:rPr lang="en-US" dirty="0"/>
              <a:t>But transition updates are only O(M</a:t>
            </a:r>
            <a:r>
              <a:rPr lang="en-US" baseline="30000" dirty="0"/>
              <a:t>2</a:t>
            </a:r>
            <a:r>
              <a:rPr lang="en-US" dirty="0"/>
              <a:t>T</a:t>
            </a:r>
            <a:r>
              <a:rPr lang="en-US" baseline="30000" dirty="0"/>
              <a:t>2</a:t>
            </a:r>
            <a:r>
              <a:rPr lang="en-US" dirty="0"/>
              <a:t>), because transitions are </a:t>
            </a:r>
            <a:r>
              <a:rPr lang="en-US" dirty="0" err="1"/>
              <a:t>memoryless</a:t>
            </a:r>
            <a:endParaRPr lang="en-US" dirty="0"/>
          </a:p>
          <a:p>
            <a:r>
              <a:rPr lang="en-US" dirty="0"/>
              <a:t>Emissions from </a:t>
            </a:r>
            <a:r>
              <a:rPr lang="en-US" dirty="0" err="1"/>
              <a:t>X</a:t>
            </a:r>
            <a:r>
              <a:rPr lang="en-US" baseline="-25000" dirty="0" err="1"/>
              <a:t>ij</a:t>
            </a:r>
            <a:r>
              <a:rPr lang="en-US" dirty="0"/>
              <a:t> are singletons on </a:t>
            </a:r>
            <a:r>
              <a:rPr lang="en-US" i="1" dirty="0" err="1"/>
              <a:t>i</a:t>
            </a:r>
            <a:r>
              <a:rPr lang="en-US" dirty="0"/>
              <a:t> or </a:t>
            </a:r>
            <a:r>
              <a:rPr lang="en-US" i="1" dirty="0" err="1"/>
              <a:t>j</a:t>
            </a:r>
            <a:endParaRPr lang="en-US" dirty="0"/>
          </a:p>
          <a:p>
            <a:pPr lvl="1"/>
            <a:r>
              <a:rPr lang="en-US" dirty="0"/>
              <a:t>Non-singletons that are discrepant between </a:t>
            </a:r>
            <a:r>
              <a:rPr lang="en-US" i="1" dirty="0"/>
              <a:t>i</a:t>
            </a:r>
            <a:r>
              <a:rPr lang="en-US" dirty="0"/>
              <a:t> and </a:t>
            </a:r>
            <a:r>
              <a:rPr lang="en-US" i="1" dirty="0"/>
              <a:t>j</a:t>
            </a:r>
            <a:r>
              <a:rPr lang="en-US" dirty="0"/>
              <a:t> wipe out density at </a:t>
            </a:r>
            <a:r>
              <a:rPr lang="en-US" dirty="0" err="1"/>
              <a:t>X</a:t>
            </a:r>
            <a:r>
              <a:rPr lang="en-US" baseline="-25000" dirty="0" err="1"/>
              <a:t>ij</a:t>
            </a:r>
            <a:endParaRPr lang="en-US" dirty="0"/>
          </a:p>
        </p:txBody>
      </p:sp>
    </p:spTree>
    <p:extLst>
      <p:ext uri="{BB962C8B-B14F-4D97-AF65-F5344CB8AC3E}">
        <p14:creationId xmlns:p14="http://schemas.microsoft.com/office/powerpoint/2010/main" val="9601303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MSMC</a:t>
            </a:r>
          </a:p>
        </p:txBody>
      </p:sp>
      <p:pic>
        <p:nvPicPr>
          <p:cNvPr id="4" name="Content Placeholder 3" descr="Figure 1.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251" r="14402" b="79829"/>
          <a:stretch/>
        </p:blipFill>
        <p:spPr>
          <a:xfrm>
            <a:off x="139780" y="1787509"/>
            <a:ext cx="9004220" cy="3135982"/>
          </a:xfrm>
        </p:spPr>
      </p:pic>
      <p:sp>
        <p:nvSpPr>
          <p:cNvPr id="5" name="TextBox 4"/>
          <p:cNvSpPr txBox="1"/>
          <p:nvPr/>
        </p:nvSpPr>
        <p:spPr>
          <a:xfrm>
            <a:off x="1388916" y="5660447"/>
            <a:ext cx="6812442" cy="461665"/>
          </a:xfrm>
          <a:prstGeom prst="rect">
            <a:avLst/>
          </a:prstGeom>
          <a:noFill/>
        </p:spPr>
        <p:txBody>
          <a:bodyPr wrap="none" rtlCol="0">
            <a:spAutoFit/>
          </a:bodyPr>
          <a:lstStyle/>
          <a:p>
            <a:r>
              <a:rPr lang="en-US" sz="2400" dirty="0"/>
              <a:t>Stephan </a:t>
            </a:r>
            <a:r>
              <a:rPr lang="en-US" sz="2400" dirty="0" err="1"/>
              <a:t>Schiffels</a:t>
            </a:r>
            <a:r>
              <a:rPr lang="en-US" sz="2400" dirty="0"/>
              <a:t> and Durbin (Nature Genetics, 2015)</a:t>
            </a:r>
          </a:p>
        </p:txBody>
      </p:sp>
    </p:spTree>
    <p:extLst>
      <p:ext uri="{BB962C8B-B14F-4D97-AF65-F5344CB8AC3E}">
        <p14:creationId xmlns:p14="http://schemas.microsoft.com/office/powerpoint/2010/main" val="36214309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MSMC can fit both population size history and separation history</a:t>
            </a:r>
          </a:p>
        </p:txBody>
      </p:sp>
      <p:sp>
        <p:nvSpPr>
          <p:cNvPr id="3" name="Content Placeholder 2"/>
          <p:cNvSpPr>
            <a:spLocks noGrp="1"/>
          </p:cNvSpPr>
          <p:nvPr>
            <p:ph idx="1"/>
          </p:nvPr>
        </p:nvSpPr>
        <p:spPr>
          <a:xfrm>
            <a:off x="457200" y="1959989"/>
            <a:ext cx="8229600" cy="1520951"/>
          </a:xfrm>
        </p:spPr>
        <p:txBody>
          <a:bodyPr>
            <a:normAutofit lnSpcReduction="10000"/>
          </a:bodyPr>
          <a:lstStyle/>
          <a:p>
            <a:r>
              <a:rPr lang="en-US" dirty="0"/>
              <a:t>Separation via the (scaled) ratio of coalescence between and within populations (details two slides later)</a:t>
            </a:r>
          </a:p>
        </p:txBody>
      </p:sp>
      <p:pic>
        <p:nvPicPr>
          <p:cNvPr id="5" name="Picture 4" descr="Figure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8342"/>
            <a:ext cx="9144000" cy="2868884"/>
          </a:xfrm>
          <a:prstGeom prst="rect">
            <a:avLst/>
          </a:prstGeom>
        </p:spPr>
      </p:pic>
    </p:spTree>
    <p:extLst>
      <p:ext uri="{BB962C8B-B14F-4D97-AF65-F5344CB8AC3E}">
        <p14:creationId xmlns:p14="http://schemas.microsoft.com/office/powerpoint/2010/main" val="3711014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more recent history</a:t>
            </a:r>
          </a:p>
        </p:txBody>
      </p:sp>
      <p:pic>
        <p:nvPicPr>
          <p:cNvPr id="4" name="Content Placeholder 3" descr="Figure 3.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588" t="-6594" b="-2478"/>
          <a:stretch/>
        </p:blipFill>
        <p:spPr>
          <a:xfrm>
            <a:off x="68539" y="1771828"/>
            <a:ext cx="8891858" cy="4076777"/>
          </a:xfrm>
        </p:spPr>
      </p:pic>
      <p:sp>
        <p:nvSpPr>
          <p:cNvPr id="5" name="TextBox 4"/>
          <p:cNvSpPr txBox="1"/>
          <p:nvPr/>
        </p:nvSpPr>
        <p:spPr>
          <a:xfrm>
            <a:off x="1771577" y="5879964"/>
            <a:ext cx="5847424" cy="461665"/>
          </a:xfrm>
          <a:prstGeom prst="rect">
            <a:avLst/>
          </a:prstGeom>
          <a:noFill/>
        </p:spPr>
        <p:txBody>
          <a:bodyPr wrap="none" rtlCol="0">
            <a:spAutoFit/>
          </a:bodyPr>
          <a:lstStyle/>
          <a:p>
            <a:r>
              <a:rPr lang="en-US" sz="2400" dirty="0"/>
              <a:t>Use lower mutation rate here ~ 0.5x10</a:t>
            </a:r>
            <a:r>
              <a:rPr lang="en-US" sz="2400" baseline="30000" dirty="0"/>
              <a:t>-9</a:t>
            </a:r>
            <a:r>
              <a:rPr lang="en-US" sz="2400" dirty="0"/>
              <a:t>/year</a:t>
            </a:r>
          </a:p>
        </p:txBody>
      </p:sp>
    </p:spTree>
    <p:extLst>
      <p:ext uri="{BB962C8B-B14F-4D97-AF65-F5344CB8AC3E}">
        <p14:creationId xmlns:p14="http://schemas.microsoft.com/office/powerpoint/2010/main" val="38650413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892969" y="178594"/>
            <a:ext cx="7358063" cy="759023"/>
          </a:xfrm>
        </p:spPr>
        <p:txBody>
          <a:bodyPr/>
          <a:lstStyle/>
          <a:p>
            <a:pPr eaLnBrk="1" hangingPunct="1">
              <a:defRPr/>
            </a:pPr>
            <a:r>
              <a:rPr lang="en-US" sz="3500"/>
              <a:t>Divergence between populations</a:t>
            </a:r>
          </a:p>
        </p:txBody>
      </p:sp>
      <p:grpSp>
        <p:nvGrpSpPr>
          <p:cNvPr id="34818" name="Group 11"/>
          <p:cNvGrpSpPr>
            <a:grpSpLocks/>
          </p:cNvGrpSpPr>
          <p:nvPr/>
        </p:nvGrpSpPr>
        <p:grpSpPr bwMode="auto">
          <a:xfrm>
            <a:off x="3473649" y="1714500"/>
            <a:ext cx="2187773" cy="2335113"/>
            <a:chOff x="0" y="0"/>
            <a:chExt cx="1960" cy="2092"/>
          </a:xfrm>
        </p:grpSpPr>
        <p:sp>
          <p:nvSpPr>
            <p:cNvPr id="34846" name="AutoShape 2"/>
            <p:cNvSpPr>
              <a:spLocks/>
            </p:cNvSpPr>
            <p:nvPr/>
          </p:nvSpPr>
          <p:spPr bwMode="auto">
            <a:xfrm>
              <a:off x="53" y="0"/>
              <a:ext cx="1848" cy="1454"/>
            </a:xfrm>
            <a:custGeom>
              <a:avLst/>
              <a:gdLst>
                <a:gd name="T0" fmla="*/ 0 w 21600"/>
                <a:gd name="T1" fmla="*/ 21600 h 21600"/>
                <a:gd name="T2" fmla="*/ 5419 w 21600"/>
                <a:gd name="T3" fmla="*/ 12155 h 21600"/>
                <a:gd name="T4" fmla="*/ 6285 w 21600"/>
                <a:gd name="T5" fmla="*/ 70 h 21600"/>
                <a:gd name="T6" fmla="*/ 14359 w 21600"/>
                <a:gd name="T7" fmla="*/ 0 h 21600"/>
                <a:gd name="T8" fmla="*/ 16087 w 21600"/>
                <a:gd name="T9" fmla="*/ 12118 h 21600"/>
                <a:gd name="T10" fmla="*/ 21600 w 21600"/>
                <a:gd name="T11" fmla="*/ 21586 h 21600"/>
                <a:gd name="T12" fmla="*/ 13949 w 21600"/>
                <a:gd name="T13" fmla="*/ 21557 h 21600"/>
                <a:gd name="T14" fmla="*/ 10528 w 21600"/>
                <a:gd name="T15" fmla="*/ 16650 h 21600"/>
                <a:gd name="T16" fmla="*/ 7454 w 21600"/>
                <a:gd name="T17" fmla="*/ 21586 h 21600"/>
                <a:gd name="T18" fmla="*/ 0 w 21600"/>
                <a:gd name="T19" fmla="*/ 21600 h 21600"/>
                <a:gd name="T20" fmla="*/ 0 w 21600"/>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a:moveTo>
                    <a:pt x="0" y="21600"/>
                  </a:moveTo>
                  <a:cubicBezTo>
                    <a:pt x="0" y="21600"/>
                    <a:pt x="4732" y="14474"/>
                    <a:pt x="5419" y="12155"/>
                  </a:cubicBezTo>
                  <a:cubicBezTo>
                    <a:pt x="6134" y="9747"/>
                    <a:pt x="6285" y="70"/>
                    <a:pt x="6285" y="70"/>
                  </a:cubicBezTo>
                  <a:lnTo>
                    <a:pt x="14359" y="0"/>
                  </a:lnTo>
                  <a:cubicBezTo>
                    <a:pt x="14359" y="0"/>
                    <a:pt x="15263" y="9696"/>
                    <a:pt x="16087" y="12118"/>
                  </a:cubicBezTo>
                  <a:cubicBezTo>
                    <a:pt x="16876" y="14434"/>
                    <a:pt x="21600" y="21586"/>
                    <a:pt x="21600" y="21586"/>
                  </a:cubicBezTo>
                  <a:lnTo>
                    <a:pt x="13949" y="21557"/>
                  </a:lnTo>
                  <a:cubicBezTo>
                    <a:pt x="13949" y="21557"/>
                    <a:pt x="12445" y="16650"/>
                    <a:pt x="10528" y="16650"/>
                  </a:cubicBezTo>
                  <a:cubicBezTo>
                    <a:pt x="8590" y="16650"/>
                    <a:pt x="7454" y="21586"/>
                    <a:pt x="7454" y="21586"/>
                  </a:cubicBezTo>
                  <a:lnTo>
                    <a:pt x="0" y="21600"/>
                  </a:lnTo>
                  <a:close/>
                  <a:moveTo>
                    <a:pt x="0" y="21600"/>
                  </a:moveTo>
                </a:path>
              </a:pathLst>
            </a:custGeom>
            <a:solidFill>
              <a:srgbClr val="66CC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grpSp>
          <p:nvGrpSpPr>
            <p:cNvPr id="34847" name="Group 9"/>
            <p:cNvGrpSpPr>
              <a:grpSpLocks/>
            </p:cNvGrpSpPr>
            <p:nvPr/>
          </p:nvGrpSpPr>
          <p:grpSpPr bwMode="auto">
            <a:xfrm>
              <a:off x="309" y="142"/>
              <a:ext cx="1343" cy="1321"/>
              <a:chOff x="0" y="0"/>
              <a:chExt cx="1342" cy="1321"/>
            </a:xfrm>
          </p:grpSpPr>
          <p:sp>
            <p:nvSpPr>
              <p:cNvPr id="2" name="Line 3"/>
              <p:cNvSpPr>
                <a:spLocks noChangeShapeType="1"/>
              </p:cNvSpPr>
              <p:nvPr/>
            </p:nvSpPr>
            <p:spPr bwMode="auto">
              <a:xfrm flipH="1">
                <a:off x="0" y="905"/>
                <a:ext cx="181" cy="410"/>
              </a:xfrm>
              <a:prstGeom prst="line">
                <a:avLst/>
              </a:prstGeom>
              <a:noFill/>
              <a:ln w="38100" cap="flat">
                <a:solidFill>
                  <a:srgbClr val="400080"/>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sp>
            <p:nvSpPr>
              <p:cNvPr id="3" name="Line 4"/>
              <p:cNvSpPr>
                <a:spLocks noChangeShapeType="1"/>
              </p:cNvSpPr>
              <p:nvPr/>
            </p:nvSpPr>
            <p:spPr bwMode="auto">
              <a:xfrm>
                <a:off x="181" y="910"/>
                <a:ext cx="130" cy="402"/>
              </a:xfrm>
              <a:prstGeom prst="line">
                <a:avLst/>
              </a:prstGeom>
              <a:noFill/>
              <a:ln w="38100" cap="flat">
                <a:solidFill>
                  <a:srgbClr val="400080"/>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sp>
            <p:nvSpPr>
              <p:cNvPr id="4" name="Line 5"/>
              <p:cNvSpPr>
                <a:spLocks noChangeShapeType="1"/>
              </p:cNvSpPr>
              <p:nvPr/>
            </p:nvSpPr>
            <p:spPr bwMode="auto">
              <a:xfrm flipH="1">
                <a:off x="178" y="0"/>
                <a:ext cx="440" cy="913"/>
              </a:xfrm>
              <a:prstGeom prst="line">
                <a:avLst/>
              </a:prstGeom>
              <a:noFill/>
              <a:ln w="38100" cap="flat">
                <a:solidFill>
                  <a:srgbClr val="400080"/>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sp>
            <p:nvSpPr>
              <p:cNvPr id="5" name="Line 6"/>
              <p:cNvSpPr>
                <a:spLocks noChangeShapeType="1"/>
              </p:cNvSpPr>
              <p:nvPr/>
            </p:nvSpPr>
            <p:spPr bwMode="auto">
              <a:xfrm flipH="1">
                <a:off x="1030" y="1127"/>
                <a:ext cx="65" cy="194"/>
              </a:xfrm>
              <a:prstGeom prst="line">
                <a:avLst/>
              </a:prstGeom>
              <a:noFill/>
              <a:ln w="38100" cap="flat">
                <a:solidFill>
                  <a:srgbClr val="400080"/>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sp>
            <p:nvSpPr>
              <p:cNvPr id="6" name="Line 7"/>
              <p:cNvSpPr>
                <a:spLocks noChangeShapeType="1"/>
              </p:cNvSpPr>
              <p:nvPr/>
            </p:nvSpPr>
            <p:spPr bwMode="auto">
              <a:xfrm>
                <a:off x="1088" y="1123"/>
                <a:ext cx="254" cy="192"/>
              </a:xfrm>
              <a:prstGeom prst="line">
                <a:avLst/>
              </a:prstGeom>
              <a:noFill/>
              <a:ln w="38100" cap="flat">
                <a:solidFill>
                  <a:srgbClr val="400080"/>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sp>
            <p:nvSpPr>
              <p:cNvPr id="7" name="Line 8"/>
              <p:cNvSpPr>
                <a:spLocks noChangeShapeType="1"/>
              </p:cNvSpPr>
              <p:nvPr/>
            </p:nvSpPr>
            <p:spPr bwMode="auto">
              <a:xfrm>
                <a:off x="614" y="3"/>
                <a:ext cx="483" cy="1134"/>
              </a:xfrm>
              <a:prstGeom prst="line">
                <a:avLst/>
              </a:prstGeom>
              <a:noFill/>
              <a:ln w="38100" cap="flat">
                <a:solidFill>
                  <a:srgbClr val="400080"/>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grpSp>
        <p:sp>
          <p:nvSpPr>
            <p:cNvPr id="34848" name="Rectangle 10"/>
            <p:cNvSpPr>
              <a:spLocks/>
            </p:cNvSpPr>
            <p:nvPr/>
          </p:nvSpPr>
          <p:spPr bwMode="auto">
            <a:xfrm>
              <a:off x="0" y="1548"/>
              <a:ext cx="1960"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r>
                <a:rPr lang="en-US" sz="1800">
                  <a:solidFill>
                    <a:srgbClr val="000080"/>
                  </a:solidFill>
                  <a:ea typeface="ＭＳ Ｐゴシック" charset="0"/>
                </a:rPr>
                <a:t>First Coalescence within Population 2</a:t>
              </a:r>
            </a:p>
          </p:txBody>
        </p:sp>
      </p:grpSp>
      <p:grpSp>
        <p:nvGrpSpPr>
          <p:cNvPr id="34819" name="Group 21"/>
          <p:cNvGrpSpPr>
            <a:grpSpLocks/>
          </p:cNvGrpSpPr>
          <p:nvPr/>
        </p:nvGrpSpPr>
        <p:grpSpPr bwMode="auto">
          <a:xfrm>
            <a:off x="651867" y="1669852"/>
            <a:ext cx="2187773" cy="2339578"/>
            <a:chOff x="0" y="0"/>
            <a:chExt cx="1960" cy="2096"/>
          </a:xfrm>
        </p:grpSpPr>
        <p:sp>
          <p:nvSpPr>
            <p:cNvPr id="34837" name="AutoShape 12"/>
            <p:cNvSpPr>
              <a:spLocks/>
            </p:cNvSpPr>
            <p:nvPr/>
          </p:nvSpPr>
          <p:spPr bwMode="auto">
            <a:xfrm>
              <a:off x="56" y="0"/>
              <a:ext cx="1848" cy="1454"/>
            </a:xfrm>
            <a:custGeom>
              <a:avLst/>
              <a:gdLst>
                <a:gd name="T0" fmla="*/ 0 w 21600"/>
                <a:gd name="T1" fmla="*/ 21600 h 21600"/>
                <a:gd name="T2" fmla="*/ 5419 w 21600"/>
                <a:gd name="T3" fmla="*/ 12155 h 21600"/>
                <a:gd name="T4" fmla="*/ 6285 w 21600"/>
                <a:gd name="T5" fmla="*/ 70 h 21600"/>
                <a:gd name="T6" fmla="*/ 14359 w 21600"/>
                <a:gd name="T7" fmla="*/ 0 h 21600"/>
                <a:gd name="T8" fmla="*/ 16087 w 21600"/>
                <a:gd name="T9" fmla="*/ 12118 h 21600"/>
                <a:gd name="T10" fmla="*/ 21600 w 21600"/>
                <a:gd name="T11" fmla="*/ 21586 h 21600"/>
                <a:gd name="T12" fmla="*/ 13949 w 21600"/>
                <a:gd name="T13" fmla="*/ 21557 h 21600"/>
                <a:gd name="T14" fmla="*/ 10528 w 21600"/>
                <a:gd name="T15" fmla="*/ 16650 h 21600"/>
                <a:gd name="T16" fmla="*/ 7454 w 21600"/>
                <a:gd name="T17" fmla="*/ 21586 h 21600"/>
                <a:gd name="T18" fmla="*/ 0 w 21600"/>
                <a:gd name="T19" fmla="*/ 21600 h 21600"/>
                <a:gd name="T20" fmla="*/ 0 w 21600"/>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a:moveTo>
                    <a:pt x="0" y="21600"/>
                  </a:moveTo>
                  <a:cubicBezTo>
                    <a:pt x="0" y="21600"/>
                    <a:pt x="4732" y="14474"/>
                    <a:pt x="5419" y="12155"/>
                  </a:cubicBezTo>
                  <a:cubicBezTo>
                    <a:pt x="6134" y="9747"/>
                    <a:pt x="6285" y="70"/>
                    <a:pt x="6285" y="70"/>
                  </a:cubicBezTo>
                  <a:lnTo>
                    <a:pt x="14359" y="0"/>
                  </a:lnTo>
                  <a:cubicBezTo>
                    <a:pt x="14359" y="0"/>
                    <a:pt x="15263" y="9696"/>
                    <a:pt x="16087" y="12118"/>
                  </a:cubicBezTo>
                  <a:cubicBezTo>
                    <a:pt x="16876" y="14434"/>
                    <a:pt x="21600" y="21586"/>
                    <a:pt x="21600" y="21586"/>
                  </a:cubicBezTo>
                  <a:lnTo>
                    <a:pt x="13949" y="21557"/>
                  </a:lnTo>
                  <a:cubicBezTo>
                    <a:pt x="13949" y="21557"/>
                    <a:pt x="12445" y="16650"/>
                    <a:pt x="10528" y="16650"/>
                  </a:cubicBezTo>
                  <a:cubicBezTo>
                    <a:pt x="8590" y="16650"/>
                    <a:pt x="7454" y="21586"/>
                    <a:pt x="7454" y="21586"/>
                  </a:cubicBezTo>
                  <a:lnTo>
                    <a:pt x="0" y="21600"/>
                  </a:lnTo>
                  <a:close/>
                  <a:moveTo>
                    <a:pt x="0" y="21600"/>
                  </a:moveTo>
                </a:path>
              </a:pathLst>
            </a:custGeom>
            <a:solidFill>
              <a:srgbClr val="66CC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grpSp>
          <p:nvGrpSpPr>
            <p:cNvPr id="34838" name="Group 19"/>
            <p:cNvGrpSpPr>
              <a:grpSpLocks/>
            </p:cNvGrpSpPr>
            <p:nvPr/>
          </p:nvGrpSpPr>
          <p:grpSpPr bwMode="auto">
            <a:xfrm>
              <a:off x="312" y="142"/>
              <a:ext cx="1343" cy="1321"/>
              <a:chOff x="0" y="0"/>
              <a:chExt cx="1342" cy="1321"/>
            </a:xfrm>
          </p:grpSpPr>
          <p:sp>
            <p:nvSpPr>
              <p:cNvPr id="8" name="Line 13"/>
              <p:cNvSpPr>
                <a:spLocks noChangeShapeType="1"/>
              </p:cNvSpPr>
              <p:nvPr/>
            </p:nvSpPr>
            <p:spPr bwMode="auto">
              <a:xfrm>
                <a:off x="1161" y="905"/>
                <a:ext cx="181" cy="410"/>
              </a:xfrm>
              <a:prstGeom prst="line">
                <a:avLst/>
              </a:prstGeom>
              <a:noFill/>
              <a:ln w="38100" cap="flat">
                <a:solidFill>
                  <a:srgbClr val="800000"/>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sp>
            <p:nvSpPr>
              <p:cNvPr id="9" name="Line 14"/>
              <p:cNvSpPr>
                <a:spLocks noChangeShapeType="1"/>
              </p:cNvSpPr>
              <p:nvPr/>
            </p:nvSpPr>
            <p:spPr bwMode="auto">
              <a:xfrm flipH="1">
                <a:off x="1031" y="910"/>
                <a:ext cx="130" cy="402"/>
              </a:xfrm>
              <a:prstGeom prst="line">
                <a:avLst/>
              </a:prstGeom>
              <a:noFill/>
              <a:ln w="38100" cap="flat">
                <a:solidFill>
                  <a:srgbClr val="800000"/>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sp>
            <p:nvSpPr>
              <p:cNvPr id="34831" name="Line 15"/>
              <p:cNvSpPr>
                <a:spLocks noChangeShapeType="1"/>
              </p:cNvSpPr>
              <p:nvPr/>
            </p:nvSpPr>
            <p:spPr bwMode="auto">
              <a:xfrm>
                <a:off x="723" y="0"/>
                <a:ext cx="441" cy="913"/>
              </a:xfrm>
              <a:prstGeom prst="line">
                <a:avLst/>
              </a:prstGeom>
              <a:noFill/>
              <a:ln w="38100" cap="flat">
                <a:solidFill>
                  <a:srgbClr val="800000"/>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sp>
            <p:nvSpPr>
              <p:cNvPr id="34832" name="Line 16"/>
              <p:cNvSpPr>
                <a:spLocks noChangeShapeType="1"/>
              </p:cNvSpPr>
              <p:nvPr/>
            </p:nvSpPr>
            <p:spPr bwMode="auto">
              <a:xfrm>
                <a:off x="247" y="1127"/>
                <a:ext cx="65" cy="194"/>
              </a:xfrm>
              <a:prstGeom prst="line">
                <a:avLst/>
              </a:prstGeom>
              <a:noFill/>
              <a:ln w="38100" cap="flat">
                <a:solidFill>
                  <a:srgbClr val="800000"/>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sp>
            <p:nvSpPr>
              <p:cNvPr id="34833" name="Line 17"/>
              <p:cNvSpPr>
                <a:spLocks noChangeShapeType="1"/>
              </p:cNvSpPr>
              <p:nvPr/>
            </p:nvSpPr>
            <p:spPr bwMode="auto">
              <a:xfrm flipH="1">
                <a:off x="0" y="1123"/>
                <a:ext cx="254" cy="192"/>
              </a:xfrm>
              <a:prstGeom prst="line">
                <a:avLst/>
              </a:prstGeom>
              <a:noFill/>
              <a:ln w="38100" cap="flat">
                <a:solidFill>
                  <a:srgbClr val="800000"/>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sp>
            <p:nvSpPr>
              <p:cNvPr id="34834" name="Line 18"/>
              <p:cNvSpPr>
                <a:spLocks noChangeShapeType="1"/>
              </p:cNvSpPr>
              <p:nvPr/>
            </p:nvSpPr>
            <p:spPr bwMode="auto">
              <a:xfrm flipH="1">
                <a:off x="246" y="3"/>
                <a:ext cx="483" cy="1134"/>
              </a:xfrm>
              <a:prstGeom prst="line">
                <a:avLst/>
              </a:prstGeom>
              <a:noFill/>
              <a:ln w="38100" cap="flat">
                <a:solidFill>
                  <a:srgbClr val="800000"/>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grpSp>
        <p:sp>
          <p:nvSpPr>
            <p:cNvPr id="10" name="Rectangle 20"/>
            <p:cNvSpPr>
              <a:spLocks/>
            </p:cNvSpPr>
            <p:nvPr/>
          </p:nvSpPr>
          <p:spPr bwMode="auto">
            <a:xfrm>
              <a:off x="0" y="1552"/>
              <a:ext cx="1960"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r>
                <a:rPr lang="en-US" sz="1800" dirty="0">
                  <a:solidFill>
                    <a:srgbClr val="800000"/>
                  </a:solidFill>
                  <a:ea typeface="ＭＳ Ｐゴシック" charset="0"/>
                </a:rPr>
                <a:t>First Coalescence within Population 1</a:t>
              </a:r>
            </a:p>
          </p:txBody>
        </p:sp>
      </p:grpSp>
      <p:grpSp>
        <p:nvGrpSpPr>
          <p:cNvPr id="34820" name="Group 31"/>
          <p:cNvGrpSpPr>
            <a:grpSpLocks/>
          </p:cNvGrpSpPr>
          <p:nvPr/>
        </p:nvGrpSpPr>
        <p:grpSpPr bwMode="auto">
          <a:xfrm>
            <a:off x="6295430" y="1714500"/>
            <a:ext cx="2286000" cy="2509242"/>
            <a:chOff x="0" y="0"/>
            <a:chExt cx="2048" cy="2248"/>
          </a:xfrm>
        </p:grpSpPr>
        <p:sp>
          <p:nvSpPr>
            <p:cNvPr id="34828" name="AutoShape 22"/>
            <p:cNvSpPr>
              <a:spLocks/>
            </p:cNvSpPr>
            <p:nvPr/>
          </p:nvSpPr>
          <p:spPr bwMode="auto">
            <a:xfrm>
              <a:off x="96" y="0"/>
              <a:ext cx="1848" cy="1454"/>
            </a:xfrm>
            <a:custGeom>
              <a:avLst/>
              <a:gdLst>
                <a:gd name="T0" fmla="*/ 0 w 21600"/>
                <a:gd name="T1" fmla="*/ 21600 h 21600"/>
                <a:gd name="T2" fmla="*/ 5419 w 21600"/>
                <a:gd name="T3" fmla="*/ 12155 h 21600"/>
                <a:gd name="T4" fmla="*/ 6285 w 21600"/>
                <a:gd name="T5" fmla="*/ 70 h 21600"/>
                <a:gd name="T6" fmla="*/ 14359 w 21600"/>
                <a:gd name="T7" fmla="*/ 0 h 21600"/>
                <a:gd name="T8" fmla="*/ 16087 w 21600"/>
                <a:gd name="T9" fmla="*/ 12118 h 21600"/>
                <a:gd name="T10" fmla="*/ 21600 w 21600"/>
                <a:gd name="T11" fmla="*/ 21586 h 21600"/>
                <a:gd name="T12" fmla="*/ 13949 w 21600"/>
                <a:gd name="T13" fmla="*/ 21557 h 21600"/>
                <a:gd name="T14" fmla="*/ 10528 w 21600"/>
                <a:gd name="T15" fmla="*/ 16650 h 21600"/>
                <a:gd name="T16" fmla="*/ 7454 w 21600"/>
                <a:gd name="T17" fmla="*/ 21586 h 21600"/>
                <a:gd name="T18" fmla="*/ 0 w 21600"/>
                <a:gd name="T19" fmla="*/ 21600 h 21600"/>
                <a:gd name="T20" fmla="*/ 0 w 21600"/>
                <a:gd name="T2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a:moveTo>
                    <a:pt x="0" y="21600"/>
                  </a:moveTo>
                  <a:cubicBezTo>
                    <a:pt x="0" y="21600"/>
                    <a:pt x="4732" y="14474"/>
                    <a:pt x="5419" y="12155"/>
                  </a:cubicBezTo>
                  <a:cubicBezTo>
                    <a:pt x="6134" y="9747"/>
                    <a:pt x="6285" y="70"/>
                    <a:pt x="6285" y="70"/>
                  </a:cubicBezTo>
                  <a:lnTo>
                    <a:pt x="14359" y="0"/>
                  </a:lnTo>
                  <a:cubicBezTo>
                    <a:pt x="14359" y="0"/>
                    <a:pt x="15263" y="9696"/>
                    <a:pt x="16087" y="12118"/>
                  </a:cubicBezTo>
                  <a:cubicBezTo>
                    <a:pt x="16876" y="14434"/>
                    <a:pt x="21600" y="21586"/>
                    <a:pt x="21600" y="21586"/>
                  </a:cubicBezTo>
                  <a:lnTo>
                    <a:pt x="13949" y="21557"/>
                  </a:lnTo>
                  <a:cubicBezTo>
                    <a:pt x="13949" y="21557"/>
                    <a:pt x="12445" y="16650"/>
                    <a:pt x="10528" y="16650"/>
                  </a:cubicBezTo>
                  <a:cubicBezTo>
                    <a:pt x="8590" y="16650"/>
                    <a:pt x="7454" y="21586"/>
                    <a:pt x="7454" y="21586"/>
                  </a:cubicBezTo>
                  <a:lnTo>
                    <a:pt x="0" y="21600"/>
                  </a:lnTo>
                  <a:close/>
                  <a:moveTo>
                    <a:pt x="0" y="21600"/>
                  </a:moveTo>
                </a:path>
              </a:pathLst>
            </a:custGeom>
            <a:solidFill>
              <a:srgbClr val="66CC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grpSp>
          <p:nvGrpSpPr>
            <p:cNvPr id="34829" name="Group 29"/>
            <p:cNvGrpSpPr>
              <a:grpSpLocks/>
            </p:cNvGrpSpPr>
            <p:nvPr/>
          </p:nvGrpSpPr>
          <p:grpSpPr bwMode="auto">
            <a:xfrm>
              <a:off x="367" y="216"/>
              <a:ext cx="1343" cy="1254"/>
              <a:chOff x="0" y="0"/>
              <a:chExt cx="1343" cy="1254"/>
            </a:xfrm>
          </p:grpSpPr>
          <p:sp>
            <p:nvSpPr>
              <p:cNvPr id="34839" name="Line 23"/>
              <p:cNvSpPr>
                <a:spLocks noChangeShapeType="1"/>
              </p:cNvSpPr>
              <p:nvPr/>
            </p:nvSpPr>
            <p:spPr bwMode="auto">
              <a:xfrm>
                <a:off x="627" y="620"/>
                <a:ext cx="389" cy="618"/>
              </a:xfrm>
              <a:prstGeom prst="line">
                <a:avLst/>
              </a:prstGeom>
              <a:noFill/>
              <a:ln w="38100" cap="flat">
                <a:solidFill>
                  <a:srgbClr val="008000"/>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sp>
            <p:nvSpPr>
              <p:cNvPr id="34840" name="Line 24"/>
              <p:cNvSpPr>
                <a:spLocks noChangeShapeType="1"/>
              </p:cNvSpPr>
              <p:nvPr/>
            </p:nvSpPr>
            <p:spPr bwMode="auto">
              <a:xfrm>
                <a:off x="617" y="367"/>
                <a:ext cx="726" cy="860"/>
              </a:xfrm>
              <a:prstGeom prst="line">
                <a:avLst/>
              </a:prstGeom>
              <a:noFill/>
              <a:ln w="38100" cap="flat">
                <a:solidFill>
                  <a:srgbClr val="008000"/>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sp>
            <p:nvSpPr>
              <p:cNvPr id="34841" name="Line 25"/>
              <p:cNvSpPr>
                <a:spLocks noChangeShapeType="1"/>
              </p:cNvSpPr>
              <p:nvPr/>
            </p:nvSpPr>
            <p:spPr bwMode="auto">
              <a:xfrm flipH="1">
                <a:off x="196" y="615"/>
                <a:ext cx="434" cy="639"/>
              </a:xfrm>
              <a:prstGeom prst="line">
                <a:avLst/>
              </a:prstGeom>
              <a:noFill/>
              <a:ln w="38100" cap="flat">
                <a:solidFill>
                  <a:srgbClr val="008000"/>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sp>
            <p:nvSpPr>
              <p:cNvPr id="34842" name="Line 26"/>
              <p:cNvSpPr>
                <a:spLocks noChangeShapeType="1"/>
              </p:cNvSpPr>
              <p:nvPr/>
            </p:nvSpPr>
            <p:spPr bwMode="auto">
              <a:xfrm>
                <a:off x="625" y="365"/>
                <a:ext cx="0" cy="253"/>
              </a:xfrm>
              <a:prstGeom prst="line">
                <a:avLst/>
              </a:prstGeom>
              <a:noFill/>
              <a:ln w="38100" cap="flat">
                <a:solidFill>
                  <a:srgbClr val="008000"/>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sp>
            <p:nvSpPr>
              <p:cNvPr id="34843" name="Line 27"/>
              <p:cNvSpPr>
                <a:spLocks noChangeShapeType="1"/>
              </p:cNvSpPr>
              <p:nvPr/>
            </p:nvSpPr>
            <p:spPr bwMode="auto">
              <a:xfrm flipH="1">
                <a:off x="0" y="3"/>
                <a:ext cx="509" cy="1236"/>
              </a:xfrm>
              <a:prstGeom prst="line">
                <a:avLst/>
              </a:prstGeom>
              <a:noFill/>
              <a:ln w="38100" cap="flat">
                <a:solidFill>
                  <a:srgbClr val="008000"/>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sp>
            <p:nvSpPr>
              <p:cNvPr id="34844" name="Line 28"/>
              <p:cNvSpPr>
                <a:spLocks noChangeShapeType="1"/>
              </p:cNvSpPr>
              <p:nvPr/>
            </p:nvSpPr>
            <p:spPr bwMode="auto">
              <a:xfrm>
                <a:off x="503" y="0"/>
                <a:ext cx="121" cy="383"/>
              </a:xfrm>
              <a:prstGeom prst="line">
                <a:avLst/>
              </a:prstGeom>
              <a:noFill/>
              <a:ln w="38100" cap="flat">
                <a:solidFill>
                  <a:srgbClr val="008000"/>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defRPr/>
                </a:pPr>
                <a:endParaRPr lang="en-US"/>
              </a:p>
            </p:txBody>
          </p:sp>
        </p:grpSp>
        <p:sp>
          <p:nvSpPr>
            <p:cNvPr id="34830" name="Rectangle 30"/>
            <p:cNvSpPr>
              <a:spLocks/>
            </p:cNvSpPr>
            <p:nvPr/>
          </p:nvSpPr>
          <p:spPr bwMode="auto">
            <a:xfrm>
              <a:off x="0" y="1464"/>
              <a:ext cx="2048"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r>
                <a:rPr lang="en-US" sz="1800">
                  <a:solidFill>
                    <a:srgbClr val="008000"/>
                  </a:solidFill>
                  <a:ea typeface="ＭＳ Ｐゴシック" charset="0"/>
                </a:rPr>
                <a:t>First Coalescence across both populations</a:t>
              </a:r>
            </a:p>
          </p:txBody>
        </p:sp>
      </p:grpSp>
      <p:sp>
        <p:nvSpPr>
          <p:cNvPr id="34821" name="Rectangle 32"/>
          <p:cNvSpPr>
            <a:spLocks/>
          </p:cNvSpPr>
          <p:nvPr/>
        </p:nvSpPr>
        <p:spPr bwMode="auto">
          <a:xfrm>
            <a:off x="321469" y="4438055"/>
            <a:ext cx="7840266" cy="1009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marL="169658" indent="-169658">
              <a:spcBef>
                <a:spcPts val="984"/>
              </a:spcBef>
              <a:buSzPct val="125000"/>
              <a:buFont typeface="Gill Sans" charset="0"/>
              <a:buChar char="•"/>
            </a:pPr>
            <a:r>
              <a:rPr lang="en-US" sz="1800" dirty="0">
                <a:ea typeface="ＭＳ Ｐゴシック" charset="0"/>
              </a:rPr>
              <a:t>MSMC can infer separate coalescence rates within and between populations </a:t>
            </a:r>
            <a:endParaRPr lang="en-US" sz="1800" dirty="0">
              <a:solidFill>
                <a:srgbClr val="800000"/>
              </a:solidFill>
              <a:latin typeface="Times New Roman" charset="0"/>
              <a:ea typeface="ＭＳ Ｐゴシック" charset="0"/>
              <a:sym typeface="Times New Roman" charset="0"/>
            </a:endParaRPr>
          </a:p>
          <a:p>
            <a:pPr marL="169658" indent="-169658">
              <a:spcBef>
                <a:spcPts val="984"/>
              </a:spcBef>
              <a:buSzPct val="125000"/>
              <a:buFont typeface="Gill Sans" charset="0"/>
              <a:buChar char="•"/>
            </a:pPr>
            <a:r>
              <a:rPr lang="en-US" sz="1800" dirty="0">
                <a:ea typeface="ＭＳ Ｐゴシック" charset="0"/>
              </a:rPr>
              <a:t>Given rates within populations, </a:t>
            </a:r>
            <a:r>
              <a:rPr lang="en-US" sz="1800" dirty="0">
                <a:solidFill>
                  <a:srgbClr val="800000"/>
                </a:solidFill>
                <a:latin typeface="Times New Roman" charset="0"/>
                <a:ea typeface="ＭＳ Ｐゴシック" charset="0"/>
                <a:sym typeface="Times New Roman" charset="0"/>
              </a:rPr>
              <a:t>λ</a:t>
            </a:r>
            <a:r>
              <a:rPr lang="en-US" sz="1800" baseline="-6000" dirty="0">
                <a:solidFill>
                  <a:srgbClr val="800000"/>
                </a:solidFill>
                <a:latin typeface="Times New Roman" charset="0"/>
                <a:ea typeface="ＭＳ Ｐゴシック" charset="0"/>
                <a:sym typeface="Times New Roman" charset="0"/>
              </a:rPr>
              <a:t>11</a:t>
            </a:r>
            <a:r>
              <a:rPr lang="en-US" sz="1800" dirty="0">
                <a:solidFill>
                  <a:srgbClr val="800000"/>
                </a:solidFill>
                <a:latin typeface="Times New Roman" charset="0"/>
                <a:ea typeface="ＭＳ Ｐゴシック" charset="0"/>
                <a:sym typeface="Times New Roman" charset="0"/>
              </a:rPr>
              <a:t>(</a:t>
            </a:r>
            <a:r>
              <a:rPr lang="en-US" sz="1800" dirty="0">
                <a:solidFill>
                  <a:srgbClr val="800000"/>
                </a:solidFill>
                <a:latin typeface="Times New Roman Italic" charset="0"/>
                <a:ea typeface="ＭＳ Ｐゴシック" charset="0"/>
                <a:sym typeface="Times New Roman Italic" charset="0"/>
              </a:rPr>
              <a:t>t</a:t>
            </a:r>
            <a:r>
              <a:rPr lang="en-US" sz="1800" dirty="0">
                <a:solidFill>
                  <a:srgbClr val="800000"/>
                </a:solidFill>
                <a:latin typeface="Times New Roman" charset="0"/>
                <a:ea typeface="ＭＳ Ｐゴシック" charset="0"/>
                <a:sym typeface="Times New Roman" charset="0"/>
              </a:rPr>
              <a:t>)</a:t>
            </a:r>
            <a:r>
              <a:rPr lang="en-US" sz="1800" dirty="0">
                <a:ea typeface="ＭＳ Ｐゴシック" charset="0"/>
              </a:rPr>
              <a:t> and </a:t>
            </a:r>
            <a:r>
              <a:rPr lang="en-US" sz="1800" dirty="0">
                <a:solidFill>
                  <a:srgbClr val="000080"/>
                </a:solidFill>
                <a:latin typeface="Times New Roman" charset="0"/>
                <a:ea typeface="ＭＳ Ｐゴシック" charset="0"/>
                <a:sym typeface="Times New Roman" charset="0"/>
              </a:rPr>
              <a:t>λ</a:t>
            </a:r>
            <a:r>
              <a:rPr lang="en-US" sz="1800" baseline="-6000" dirty="0">
                <a:solidFill>
                  <a:srgbClr val="000080"/>
                </a:solidFill>
                <a:latin typeface="Times New Roman" charset="0"/>
                <a:ea typeface="ＭＳ Ｐゴシック" charset="0"/>
                <a:sym typeface="Times New Roman" charset="0"/>
              </a:rPr>
              <a:t>22</a:t>
            </a:r>
            <a:r>
              <a:rPr lang="en-US" sz="1800" dirty="0">
                <a:solidFill>
                  <a:srgbClr val="000080"/>
                </a:solidFill>
                <a:latin typeface="Times New Roman" charset="0"/>
                <a:ea typeface="ＭＳ Ｐゴシック" charset="0"/>
                <a:sym typeface="Times New Roman" charset="0"/>
              </a:rPr>
              <a:t>(</a:t>
            </a:r>
            <a:r>
              <a:rPr lang="en-US" sz="1800" dirty="0">
                <a:solidFill>
                  <a:srgbClr val="000080"/>
                </a:solidFill>
                <a:latin typeface="Times New Roman Italic" charset="0"/>
                <a:ea typeface="ＭＳ Ｐゴシック" charset="0"/>
                <a:sym typeface="Times New Roman Italic" charset="0"/>
              </a:rPr>
              <a:t>t</a:t>
            </a:r>
            <a:r>
              <a:rPr lang="en-US" sz="1800" dirty="0">
                <a:solidFill>
                  <a:srgbClr val="000080"/>
                </a:solidFill>
                <a:latin typeface="Times New Roman" charset="0"/>
                <a:ea typeface="ＭＳ Ｐゴシック" charset="0"/>
                <a:sym typeface="Times New Roman" charset="0"/>
              </a:rPr>
              <a:t>),</a:t>
            </a:r>
            <a:r>
              <a:rPr lang="en-US" sz="1800" dirty="0">
                <a:solidFill>
                  <a:srgbClr val="000080"/>
                </a:solidFill>
                <a:ea typeface="ＭＳ Ｐゴシック" charset="0"/>
              </a:rPr>
              <a:t> </a:t>
            </a:r>
            <a:r>
              <a:rPr lang="en-US" sz="1800" dirty="0">
                <a:ea typeface="ＭＳ Ｐゴシック" charset="0"/>
              </a:rPr>
              <a:t>and across populations, </a:t>
            </a:r>
            <a:r>
              <a:rPr lang="en-US" sz="1800" dirty="0">
                <a:solidFill>
                  <a:srgbClr val="008000"/>
                </a:solidFill>
                <a:latin typeface="Times New Roman" charset="0"/>
                <a:ea typeface="ＭＳ Ｐゴシック" charset="0"/>
                <a:sym typeface="Times New Roman" charset="0"/>
              </a:rPr>
              <a:t>λ</a:t>
            </a:r>
            <a:r>
              <a:rPr lang="en-US" sz="1800" baseline="-6000" dirty="0">
                <a:solidFill>
                  <a:srgbClr val="008000"/>
                </a:solidFill>
                <a:latin typeface="Times New Roman" charset="0"/>
                <a:ea typeface="ＭＳ Ｐゴシック" charset="0"/>
                <a:sym typeface="Times New Roman" charset="0"/>
              </a:rPr>
              <a:t>12</a:t>
            </a:r>
            <a:r>
              <a:rPr lang="en-US" sz="1800" dirty="0">
                <a:solidFill>
                  <a:srgbClr val="008000"/>
                </a:solidFill>
                <a:latin typeface="Times New Roman" charset="0"/>
                <a:ea typeface="ＭＳ Ｐゴシック" charset="0"/>
                <a:sym typeface="Times New Roman" charset="0"/>
              </a:rPr>
              <a:t>(</a:t>
            </a:r>
            <a:r>
              <a:rPr lang="en-US" sz="1800" dirty="0">
                <a:solidFill>
                  <a:srgbClr val="008000"/>
                </a:solidFill>
                <a:latin typeface="Times New Roman Italic" charset="0"/>
                <a:ea typeface="ＭＳ Ｐゴシック" charset="0"/>
                <a:sym typeface="Times New Roman Italic" charset="0"/>
              </a:rPr>
              <a:t>t</a:t>
            </a:r>
            <a:r>
              <a:rPr lang="en-US" sz="1800" dirty="0">
                <a:solidFill>
                  <a:srgbClr val="008000"/>
                </a:solidFill>
                <a:latin typeface="Times New Roman" charset="0"/>
                <a:ea typeface="ＭＳ Ｐゴシック" charset="0"/>
                <a:sym typeface="Times New Roman" charset="0"/>
              </a:rPr>
              <a:t>)</a:t>
            </a:r>
            <a:r>
              <a:rPr lang="en-US" sz="1800" dirty="0">
                <a:solidFill>
                  <a:srgbClr val="008000"/>
                </a:solidFill>
                <a:ea typeface="ＭＳ Ｐゴシック" charset="0"/>
              </a:rPr>
              <a:t>, </a:t>
            </a:r>
            <a:r>
              <a:rPr lang="en-US" sz="1800" dirty="0">
                <a:ea typeface="ＭＳ Ｐゴシック" charset="0"/>
              </a:rPr>
              <a:t>compute relative gene flow as ratio</a:t>
            </a:r>
          </a:p>
        </p:txBody>
      </p:sp>
      <p:grpSp>
        <p:nvGrpSpPr>
          <p:cNvPr id="34822" name="Group 37"/>
          <p:cNvGrpSpPr>
            <a:grpSpLocks/>
          </p:cNvGrpSpPr>
          <p:nvPr/>
        </p:nvGrpSpPr>
        <p:grpSpPr bwMode="auto">
          <a:xfrm>
            <a:off x="3042791" y="5473898"/>
            <a:ext cx="2390924" cy="638473"/>
            <a:chOff x="0" y="24"/>
            <a:chExt cx="2141" cy="572"/>
          </a:xfrm>
        </p:grpSpPr>
        <p:sp>
          <p:nvSpPr>
            <p:cNvPr id="34824" name="Line 33"/>
            <p:cNvSpPr>
              <a:spLocks noChangeShapeType="1"/>
            </p:cNvSpPr>
            <p:nvPr/>
          </p:nvSpPr>
          <p:spPr bwMode="auto">
            <a:xfrm rot="10800000" flipH="1">
              <a:off x="640" y="327"/>
              <a:ext cx="1501" cy="0"/>
            </a:xfrm>
            <a:prstGeom prst="line">
              <a:avLst/>
            </a:prstGeom>
            <a:noFill/>
            <a:ln w="25400">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34825" name="Rectangle 34"/>
            <p:cNvSpPr>
              <a:spLocks/>
            </p:cNvSpPr>
            <p:nvPr/>
          </p:nvSpPr>
          <p:spPr bwMode="auto">
            <a:xfrm>
              <a:off x="1153" y="24"/>
              <a:ext cx="433" cy="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1800">
                  <a:solidFill>
                    <a:srgbClr val="008000"/>
                  </a:solidFill>
                  <a:latin typeface="Times New Roman" charset="0"/>
                  <a:ea typeface="ＭＳ Ｐゴシック" charset="0"/>
                  <a:sym typeface="Times New Roman" charset="0"/>
                </a:rPr>
                <a:t>λ</a:t>
              </a:r>
              <a:r>
                <a:rPr lang="en-US" sz="1800" baseline="-6000">
                  <a:solidFill>
                    <a:srgbClr val="008000"/>
                  </a:solidFill>
                  <a:latin typeface="Times New Roman" charset="0"/>
                  <a:ea typeface="ＭＳ Ｐゴシック" charset="0"/>
                  <a:sym typeface="Times New Roman" charset="0"/>
                </a:rPr>
                <a:t>12</a:t>
              </a:r>
              <a:r>
                <a:rPr lang="en-US" sz="1800">
                  <a:solidFill>
                    <a:srgbClr val="008000"/>
                  </a:solidFill>
                  <a:latin typeface="Times New Roman" charset="0"/>
                  <a:ea typeface="ＭＳ Ｐゴシック" charset="0"/>
                  <a:sym typeface="Times New Roman" charset="0"/>
                </a:rPr>
                <a:t>(</a:t>
              </a:r>
              <a:r>
                <a:rPr lang="en-US" sz="1800">
                  <a:solidFill>
                    <a:srgbClr val="008000"/>
                  </a:solidFill>
                  <a:latin typeface="Times New Roman Italic" charset="0"/>
                  <a:ea typeface="ＭＳ Ｐゴシック" charset="0"/>
                  <a:sym typeface="Times New Roman Italic" charset="0"/>
                </a:rPr>
                <a:t>t</a:t>
              </a:r>
              <a:r>
                <a:rPr lang="en-US" sz="1800">
                  <a:solidFill>
                    <a:srgbClr val="008000"/>
                  </a:solidFill>
                  <a:latin typeface="Times New Roman" charset="0"/>
                  <a:ea typeface="ＭＳ Ｐゴシック" charset="0"/>
                  <a:sym typeface="Times New Roman" charset="0"/>
                </a:rPr>
                <a:t>)</a:t>
              </a:r>
            </a:p>
          </p:txBody>
        </p:sp>
        <p:sp>
          <p:nvSpPr>
            <p:cNvPr id="34826" name="Rectangle 35"/>
            <p:cNvSpPr>
              <a:spLocks/>
            </p:cNvSpPr>
            <p:nvPr/>
          </p:nvSpPr>
          <p:spPr bwMode="auto">
            <a:xfrm>
              <a:off x="593" y="348"/>
              <a:ext cx="1431" cy="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1800">
                  <a:latin typeface="Times New Roman" charset="0"/>
                  <a:ea typeface="ＭＳ Ｐゴシック" charset="0"/>
                  <a:sym typeface="Times New Roman" charset="0"/>
                </a:rPr>
                <a:t>[</a:t>
              </a:r>
              <a:r>
                <a:rPr lang="en-US" sz="1800">
                  <a:solidFill>
                    <a:srgbClr val="800000"/>
                  </a:solidFill>
                  <a:latin typeface="Times New Roman" charset="0"/>
                  <a:ea typeface="ＭＳ Ｐゴシック" charset="0"/>
                  <a:sym typeface="Times New Roman" charset="0"/>
                </a:rPr>
                <a:t>λ</a:t>
              </a:r>
              <a:r>
                <a:rPr lang="en-US" sz="1800" baseline="-6000">
                  <a:solidFill>
                    <a:srgbClr val="800000"/>
                  </a:solidFill>
                  <a:latin typeface="Times New Roman" charset="0"/>
                  <a:ea typeface="ＭＳ Ｐゴシック" charset="0"/>
                  <a:sym typeface="Times New Roman" charset="0"/>
                </a:rPr>
                <a:t>11</a:t>
              </a:r>
              <a:r>
                <a:rPr lang="en-US" sz="1800">
                  <a:solidFill>
                    <a:srgbClr val="800000"/>
                  </a:solidFill>
                  <a:latin typeface="Times New Roman" charset="0"/>
                  <a:ea typeface="ＭＳ Ｐゴシック" charset="0"/>
                  <a:sym typeface="Times New Roman" charset="0"/>
                </a:rPr>
                <a:t>(</a:t>
              </a:r>
              <a:r>
                <a:rPr lang="en-US" sz="1800">
                  <a:solidFill>
                    <a:srgbClr val="800000"/>
                  </a:solidFill>
                  <a:latin typeface="Times New Roman Italic" charset="0"/>
                  <a:ea typeface="ＭＳ Ｐゴシック" charset="0"/>
                  <a:sym typeface="Times New Roman Italic" charset="0"/>
                </a:rPr>
                <a:t>t</a:t>
              </a:r>
              <a:r>
                <a:rPr lang="en-US" sz="1800">
                  <a:solidFill>
                    <a:srgbClr val="800000"/>
                  </a:solidFill>
                  <a:latin typeface="Times New Roman" charset="0"/>
                  <a:ea typeface="ＭＳ Ｐゴシック" charset="0"/>
                  <a:sym typeface="Times New Roman" charset="0"/>
                </a:rPr>
                <a:t>)</a:t>
              </a:r>
              <a:r>
                <a:rPr lang="en-US" sz="1800">
                  <a:latin typeface="Times New Roman" charset="0"/>
                  <a:ea typeface="ＭＳ Ｐゴシック" charset="0"/>
                  <a:sym typeface="Times New Roman" charset="0"/>
                </a:rPr>
                <a:t>+ </a:t>
              </a:r>
              <a:r>
                <a:rPr lang="en-US" sz="1800">
                  <a:solidFill>
                    <a:srgbClr val="000080"/>
                  </a:solidFill>
                  <a:latin typeface="Times New Roman" charset="0"/>
                  <a:ea typeface="ＭＳ Ｐゴシック" charset="0"/>
                  <a:sym typeface="Times New Roman" charset="0"/>
                </a:rPr>
                <a:t>λ</a:t>
              </a:r>
              <a:r>
                <a:rPr lang="en-US" sz="1800" baseline="-6000">
                  <a:solidFill>
                    <a:srgbClr val="000080"/>
                  </a:solidFill>
                  <a:latin typeface="Times New Roman" charset="0"/>
                  <a:ea typeface="ＭＳ Ｐゴシック" charset="0"/>
                  <a:sym typeface="Times New Roman" charset="0"/>
                </a:rPr>
                <a:t>22</a:t>
              </a:r>
              <a:r>
                <a:rPr lang="en-US" sz="1800">
                  <a:solidFill>
                    <a:srgbClr val="000080"/>
                  </a:solidFill>
                  <a:latin typeface="Times New Roman" charset="0"/>
                  <a:ea typeface="ＭＳ Ｐゴシック" charset="0"/>
                  <a:sym typeface="Times New Roman" charset="0"/>
                </a:rPr>
                <a:t>(</a:t>
              </a:r>
              <a:r>
                <a:rPr lang="en-US" sz="1800">
                  <a:solidFill>
                    <a:srgbClr val="000080"/>
                  </a:solidFill>
                  <a:latin typeface="Times New Roman Italic" charset="0"/>
                  <a:ea typeface="ＭＳ Ｐゴシック" charset="0"/>
                  <a:sym typeface="Times New Roman Italic" charset="0"/>
                </a:rPr>
                <a:t>t</a:t>
              </a:r>
              <a:r>
                <a:rPr lang="en-US" sz="1800">
                  <a:solidFill>
                    <a:srgbClr val="000080"/>
                  </a:solidFill>
                  <a:latin typeface="Times New Roman" charset="0"/>
                  <a:ea typeface="ＭＳ Ｐゴシック" charset="0"/>
                  <a:sym typeface="Times New Roman" charset="0"/>
                </a:rPr>
                <a:t>)</a:t>
              </a:r>
              <a:r>
                <a:rPr lang="en-US" sz="1800">
                  <a:latin typeface="Times New Roman" charset="0"/>
                  <a:ea typeface="ＭＳ Ｐゴシック" charset="0"/>
                  <a:sym typeface="Times New Roman" charset="0"/>
                </a:rPr>
                <a:t>] / 2</a:t>
              </a:r>
            </a:p>
          </p:txBody>
        </p:sp>
        <p:sp>
          <p:nvSpPr>
            <p:cNvPr id="34827" name="Rectangle 36"/>
            <p:cNvSpPr>
              <a:spLocks/>
            </p:cNvSpPr>
            <p:nvPr/>
          </p:nvSpPr>
          <p:spPr bwMode="auto">
            <a:xfrm>
              <a:off x="0" y="200"/>
              <a:ext cx="524" cy="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1800">
                  <a:latin typeface="Times New Roman Italic" charset="0"/>
                  <a:ea typeface="ＭＳ Ｐゴシック" charset="0"/>
                  <a:sym typeface="Times New Roman Italic" charset="0"/>
                </a:rPr>
                <a:t>m</a:t>
              </a:r>
              <a:r>
                <a:rPr lang="en-US" sz="1800">
                  <a:latin typeface="Times New Roman" charset="0"/>
                  <a:ea typeface="ＭＳ Ｐゴシック" charset="0"/>
                  <a:sym typeface="Times New Roman" charset="0"/>
                </a:rPr>
                <a:t>(</a:t>
              </a:r>
              <a:r>
                <a:rPr lang="en-US" sz="1800">
                  <a:latin typeface="Times New Roman Italic" charset="0"/>
                  <a:ea typeface="ＭＳ Ｐゴシック" charset="0"/>
                  <a:sym typeface="Times New Roman Italic" charset="0"/>
                </a:rPr>
                <a:t>t</a:t>
              </a:r>
              <a:r>
                <a:rPr lang="en-US" sz="1800">
                  <a:latin typeface="Times New Roman" charset="0"/>
                  <a:ea typeface="ＭＳ Ｐゴシック" charset="0"/>
                  <a:sym typeface="Times New Roman" charset="0"/>
                </a:rPr>
                <a:t>) =</a:t>
              </a:r>
            </a:p>
          </p:txBody>
        </p:sp>
      </p:grpSp>
      <p:sp>
        <p:nvSpPr>
          <p:cNvPr id="34823" name="Rectangle 38"/>
          <p:cNvSpPr>
            <a:spLocks/>
          </p:cNvSpPr>
          <p:nvPr/>
        </p:nvSpPr>
        <p:spPr bwMode="auto">
          <a:xfrm>
            <a:off x="991195" y="1165324"/>
            <a:ext cx="7259836" cy="339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marL="169658" indent="-169658">
              <a:spcBef>
                <a:spcPts val="984"/>
              </a:spcBef>
              <a:buSzPct val="125000"/>
              <a:buFont typeface="Gill Sans" charset="0"/>
              <a:buChar char="•"/>
            </a:pPr>
            <a:r>
              <a:rPr lang="en-US" sz="1800">
                <a:ea typeface="ＭＳ Ｐゴシック" charset="0"/>
              </a:rPr>
              <a:t>Idea: Infer separate coalescence rates within and between populations:</a:t>
            </a:r>
          </a:p>
        </p:txBody>
      </p:sp>
    </p:spTree>
    <p:extLst>
      <p:ext uri="{BB962C8B-B14F-4D97-AF65-F5344CB8AC3E}">
        <p14:creationId xmlns:p14="http://schemas.microsoft.com/office/powerpoint/2010/main" val="1563294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xfrm>
            <a:off x="892969" y="89297"/>
            <a:ext cx="7358063" cy="1080492"/>
          </a:xfrm>
        </p:spPr>
        <p:txBody>
          <a:bodyPr>
            <a:normAutofit fontScale="90000"/>
          </a:bodyPr>
          <a:lstStyle/>
          <a:p>
            <a:pPr eaLnBrk="1" hangingPunct="1">
              <a:defRPr/>
            </a:pPr>
            <a:r>
              <a:rPr lang="en-US" sz="3400"/>
              <a:t>Testing gene flow inference with simulated split</a:t>
            </a:r>
          </a:p>
        </p:txBody>
      </p:sp>
      <p:sp>
        <p:nvSpPr>
          <p:cNvPr id="35842" name="Rectangle 2"/>
          <p:cNvSpPr>
            <a:spLocks/>
          </p:cNvSpPr>
          <p:nvPr/>
        </p:nvSpPr>
        <p:spPr bwMode="auto">
          <a:xfrm>
            <a:off x="6331149" y="1540371"/>
            <a:ext cx="2589609" cy="339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algn="l"/>
            <a:r>
              <a:rPr lang="en-US" sz="1800"/>
              <a:t>☜ </a:t>
            </a:r>
            <a:r>
              <a:rPr lang="en-US" sz="1800">
                <a:latin typeface="Times New Roman Italic" charset="0"/>
                <a:ea typeface="ＭＳ Ｐゴシック" charset="0"/>
                <a:sym typeface="Times New Roman Italic" charset="0"/>
              </a:rPr>
              <a:t>m</a:t>
            </a:r>
            <a:r>
              <a:rPr lang="en-US" sz="1800">
                <a:latin typeface="Times New Roman" charset="0"/>
                <a:ea typeface="ＭＳ Ｐゴシック" charset="0"/>
                <a:sym typeface="Times New Roman" charset="0"/>
              </a:rPr>
              <a:t>(</a:t>
            </a:r>
            <a:r>
              <a:rPr lang="en-US" sz="1800">
                <a:latin typeface="Times New Roman Italic" charset="0"/>
                <a:ea typeface="ＭＳ Ｐゴシック" charset="0"/>
                <a:sym typeface="Times New Roman Italic" charset="0"/>
              </a:rPr>
              <a:t>t</a:t>
            </a:r>
            <a:r>
              <a:rPr lang="en-US" sz="1800">
                <a:latin typeface="Times New Roman" charset="0"/>
                <a:ea typeface="ＭＳ Ｐゴシック" charset="0"/>
                <a:sym typeface="Times New Roman" charset="0"/>
              </a:rPr>
              <a:t>)=1</a:t>
            </a:r>
            <a:r>
              <a:rPr lang="en-US" sz="1800">
                <a:ea typeface="ＭＳ Ｐゴシック" charset="0"/>
              </a:rPr>
              <a:t>: perfectly mixed</a:t>
            </a:r>
          </a:p>
        </p:txBody>
      </p:sp>
      <p:sp>
        <p:nvSpPr>
          <p:cNvPr id="35843" name="Rectangle 3"/>
          <p:cNvSpPr>
            <a:spLocks/>
          </p:cNvSpPr>
          <p:nvPr/>
        </p:nvSpPr>
        <p:spPr bwMode="auto">
          <a:xfrm>
            <a:off x="6402586" y="4134445"/>
            <a:ext cx="2446734" cy="339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algn="l"/>
            <a:r>
              <a:rPr lang="en-US" sz="1800"/>
              <a:t>☜ </a:t>
            </a:r>
            <a:r>
              <a:rPr lang="en-US" sz="1800">
                <a:latin typeface="Times New Roman Italic" charset="0"/>
                <a:ea typeface="ＭＳ Ｐゴシック" charset="0"/>
                <a:sym typeface="Times New Roman Italic" charset="0"/>
              </a:rPr>
              <a:t>m</a:t>
            </a:r>
            <a:r>
              <a:rPr lang="en-US" sz="1800">
                <a:latin typeface="Times New Roman" charset="0"/>
                <a:ea typeface="ＭＳ Ｐゴシック" charset="0"/>
                <a:sym typeface="Times New Roman" charset="0"/>
              </a:rPr>
              <a:t>(</a:t>
            </a:r>
            <a:r>
              <a:rPr lang="en-US" sz="1800">
                <a:latin typeface="Times New Roman Italic" charset="0"/>
                <a:ea typeface="ＭＳ Ｐゴシック" charset="0"/>
                <a:sym typeface="Times New Roman Italic" charset="0"/>
              </a:rPr>
              <a:t>t</a:t>
            </a:r>
            <a:r>
              <a:rPr lang="en-US" sz="1800">
                <a:latin typeface="Times New Roman" charset="0"/>
                <a:ea typeface="ＭＳ Ｐゴシック" charset="0"/>
                <a:sym typeface="Times New Roman" charset="0"/>
              </a:rPr>
              <a:t>)=0</a:t>
            </a:r>
            <a:r>
              <a:rPr lang="en-US" sz="1800">
                <a:ea typeface="ＭＳ Ｐゴシック" charset="0"/>
              </a:rPr>
              <a:t>: perfectly split</a:t>
            </a:r>
          </a:p>
        </p:txBody>
      </p:sp>
      <p:pic>
        <p:nvPicPr>
          <p:cNvPr id="358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27" y="1321594"/>
            <a:ext cx="6378029" cy="35450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35845" name="Rectangle 5"/>
          <p:cNvSpPr>
            <a:spLocks/>
          </p:cNvSpPr>
          <p:nvPr/>
        </p:nvSpPr>
        <p:spPr bwMode="auto">
          <a:xfrm>
            <a:off x="892969" y="5406926"/>
            <a:ext cx="6197203"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r>
              <a:rPr lang="en-US" sz="2700">
                <a:ea typeface="ＭＳ Ｐゴシック" charset="0"/>
              </a:rPr>
              <a:t>4 haplotypes: good for splits 50-200kya. </a:t>
            </a:r>
          </a:p>
          <a:p>
            <a:r>
              <a:rPr lang="en-US" sz="2700">
                <a:ea typeface="ＭＳ Ｐゴシック" charset="0"/>
              </a:rPr>
              <a:t>8 haplotypes: good for splits 5-50kya.</a:t>
            </a:r>
          </a:p>
        </p:txBody>
      </p:sp>
    </p:spTree>
    <p:extLst>
      <p:ext uri="{BB962C8B-B14F-4D97-AF65-F5344CB8AC3E}">
        <p14:creationId xmlns:p14="http://schemas.microsoft.com/office/powerpoint/2010/main" val="1976850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348"/>
            <a:ext cx="8229600" cy="1311289"/>
          </a:xfrm>
        </p:spPr>
        <p:txBody>
          <a:bodyPr>
            <a:normAutofit fontScale="90000"/>
          </a:bodyPr>
          <a:lstStyle/>
          <a:p>
            <a:r>
              <a:rPr lang="en-US" dirty="0"/>
              <a:t>Coalescent model (Kingman, 1980)</a:t>
            </a:r>
            <a:br>
              <a:rPr lang="en-US" dirty="0"/>
            </a:br>
            <a:r>
              <a:rPr lang="en-US" sz="4000" dirty="0"/>
              <a:t>A distribution on trees</a:t>
            </a:r>
          </a:p>
        </p:txBody>
      </p:sp>
      <p:sp>
        <p:nvSpPr>
          <p:cNvPr id="3" name="Content Placeholder 2"/>
          <p:cNvSpPr>
            <a:spLocks noGrp="1"/>
          </p:cNvSpPr>
          <p:nvPr>
            <p:ph idx="1"/>
          </p:nvPr>
        </p:nvSpPr>
        <p:spPr>
          <a:xfrm>
            <a:off x="457200" y="4473058"/>
            <a:ext cx="8229600" cy="2264141"/>
          </a:xfrm>
        </p:spPr>
        <p:txBody>
          <a:bodyPr/>
          <a:lstStyle/>
          <a:p>
            <a:r>
              <a:rPr lang="en-US" dirty="0"/>
              <a:t>T(</a:t>
            </a:r>
            <a:r>
              <a:rPr lang="en-US" dirty="0" err="1"/>
              <a:t>i</a:t>
            </a:r>
            <a:r>
              <a:rPr lang="en-US" dirty="0"/>
              <a:t>) ~ exponential with mean 2N/</a:t>
            </a:r>
            <a:r>
              <a:rPr lang="en-US" dirty="0" err="1"/>
              <a:t>i</a:t>
            </a:r>
            <a:r>
              <a:rPr lang="en-US" dirty="0"/>
              <a:t>(i-1)</a:t>
            </a:r>
          </a:p>
        </p:txBody>
      </p:sp>
      <p:pic>
        <p:nvPicPr>
          <p:cNvPr id="5" name="Picture 4" descr="Screen Shot 2013-03-05 at 07.57.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700" y="1417638"/>
            <a:ext cx="5054600" cy="3175000"/>
          </a:xfrm>
          <a:prstGeom prst="rect">
            <a:avLst/>
          </a:prstGeom>
        </p:spPr>
      </p:pic>
      <p:pic>
        <p:nvPicPr>
          <p:cNvPr id="6" name="Picture 5" descr="Screen Shot 2013-03-05 at 08.02.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38" y="5044059"/>
            <a:ext cx="6143168" cy="1693140"/>
          </a:xfrm>
          <a:prstGeom prst="rect">
            <a:avLst/>
          </a:prstGeom>
        </p:spPr>
      </p:pic>
      <p:sp>
        <p:nvSpPr>
          <p:cNvPr id="4" name="TextBox 3">
            <a:extLst>
              <a:ext uri="{FF2B5EF4-FFF2-40B4-BE49-F238E27FC236}">
                <a16:creationId xmlns:a16="http://schemas.microsoft.com/office/drawing/2014/main" id="{54538936-248D-2E4A-9A8C-95BDDD263896}"/>
              </a:ext>
            </a:extLst>
          </p:cNvPr>
          <p:cNvSpPr txBox="1"/>
          <p:nvPr/>
        </p:nvSpPr>
        <p:spPr>
          <a:xfrm>
            <a:off x="7099300" y="5044059"/>
            <a:ext cx="1905000" cy="1754326"/>
          </a:xfrm>
          <a:prstGeom prst="rect">
            <a:avLst/>
          </a:prstGeom>
          <a:noFill/>
        </p:spPr>
        <p:txBody>
          <a:bodyPr wrap="square" rtlCol="0">
            <a:spAutoFit/>
          </a:bodyPr>
          <a:lstStyle/>
          <a:p>
            <a:pPr algn="ctr"/>
            <a:r>
              <a:rPr lang="en-GB" dirty="0"/>
              <a:t>If we scale by 1/N then the shape is independent of N.</a:t>
            </a:r>
          </a:p>
          <a:p>
            <a:pPr algn="ctr"/>
            <a:endParaRPr lang="en-GB" dirty="0"/>
          </a:p>
          <a:p>
            <a:pPr algn="ctr"/>
            <a:r>
              <a:rPr lang="en-GB" dirty="0"/>
              <a:t>So can take N=1 for general </a:t>
            </a:r>
            <a:r>
              <a:rPr lang="en-GB" dirty="0" err="1"/>
              <a:t>dbn</a:t>
            </a:r>
            <a:r>
              <a:rPr lang="en-GB" dirty="0"/>
              <a:t>.</a:t>
            </a:r>
          </a:p>
        </p:txBody>
      </p:sp>
    </p:spTree>
    <p:extLst>
      <p:ext uri="{BB962C8B-B14F-4D97-AF65-F5344CB8AC3E}">
        <p14:creationId xmlns:p14="http://schemas.microsoft.com/office/powerpoint/2010/main" val="14226147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history</a:t>
            </a:r>
          </a:p>
        </p:txBody>
      </p:sp>
      <p:pic>
        <p:nvPicPr>
          <p:cNvPr id="6" name="Content Placeholder 5" descr="Figure 4.png"/>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6537" t="2403" r="16988" b="29119"/>
          <a:stretch/>
        </p:blipFill>
        <p:spPr>
          <a:xfrm>
            <a:off x="0" y="1448567"/>
            <a:ext cx="4269043" cy="5409433"/>
          </a:xfrm>
        </p:spPr>
      </p:pic>
      <p:pic>
        <p:nvPicPr>
          <p:cNvPr id="7" name="Content Placeholder 6" descr="Figure 4.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7356" t="70139" r="26513"/>
          <a:stretch/>
        </p:blipFill>
        <p:spPr>
          <a:xfrm>
            <a:off x="4234643" y="2257907"/>
            <a:ext cx="4909357" cy="3695778"/>
          </a:xfrm>
        </p:spPr>
      </p:pic>
    </p:spTree>
    <p:extLst>
      <p:ext uri="{BB962C8B-B14F-4D97-AF65-F5344CB8AC3E}">
        <p14:creationId xmlns:p14="http://schemas.microsoft.com/office/powerpoint/2010/main" val="30386578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19182-C84A-A24D-BBB0-9696495F910E}"/>
              </a:ext>
            </a:extLst>
          </p:cNvPr>
          <p:cNvSpPr>
            <a:spLocks noGrp="1"/>
          </p:cNvSpPr>
          <p:nvPr>
            <p:ph type="title"/>
          </p:nvPr>
        </p:nvSpPr>
        <p:spPr>
          <a:xfrm>
            <a:off x="457200" y="274638"/>
            <a:ext cx="8509000" cy="1617662"/>
          </a:xfrm>
        </p:spPr>
        <p:txBody>
          <a:bodyPr>
            <a:normAutofit fontScale="90000"/>
          </a:bodyPr>
          <a:lstStyle/>
          <a:p>
            <a:r>
              <a:rPr lang="en-GB" dirty="0"/>
              <a:t>An alternative approximation:</a:t>
            </a:r>
            <a:br>
              <a:rPr lang="en-GB" dirty="0"/>
            </a:br>
            <a:r>
              <a:rPr lang="en-GB" dirty="0"/>
              <a:t>Ignore recombination and embrace the Sample Frequency Spectrum (SFS)</a:t>
            </a:r>
            <a:endParaRPr lang="en-US" dirty="0"/>
          </a:p>
        </p:txBody>
      </p:sp>
      <p:sp>
        <p:nvSpPr>
          <p:cNvPr id="5" name="Content Placeholder 4">
            <a:extLst>
              <a:ext uri="{FF2B5EF4-FFF2-40B4-BE49-F238E27FC236}">
                <a16:creationId xmlns:a16="http://schemas.microsoft.com/office/drawing/2014/main" id="{6F0E3FC7-A491-0D48-8606-B769ACFE6962}"/>
              </a:ext>
            </a:extLst>
          </p:cNvPr>
          <p:cNvSpPr>
            <a:spLocks noGrp="1"/>
          </p:cNvSpPr>
          <p:nvPr>
            <p:ph idx="1"/>
          </p:nvPr>
        </p:nvSpPr>
        <p:spPr>
          <a:xfrm>
            <a:off x="457200" y="2311400"/>
            <a:ext cx="8229600" cy="4208463"/>
          </a:xfrm>
        </p:spPr>
        <p:txBody>
          <a:bodyPr>
            <a:normAutofit fontScale="92500" lnSpcReduction="20000"/>
          </a:bodyPr>
          <a:lstStyle/>
          <a:p>
            <a:r>
              <a:rPr lang="en-GB" dirty="0"/>
              <a:t>Previously we talked about</a:t>
            </a:r>
            <a:r>
              <a:rPr lang="en-US" dirty="0"/>
              <a:t> D</a:t>
            </a:r>
            <a:r>
              <a:rPr lang="en-US" i="1" baseline="-25000" dirty="0"/>
              <a:t>i</a:t>
            </a:r>
            <a:r>
              <a:rPr lang="en-US" dirty="0"/>
              <a:t>(</a:t>
            </a:r>
            <a:r>
              <a:rPr lang="en-US" i="1" dirty="0"/>
              <a:t>n</a:t>
            </a:r>
            <a:r>
              <a:rPr lang="en-US" dirty="0"/>
              <a:t>), the density of variants with derived allele frequency </a:t>
            </a:r>
            <a:r>
              <a:rPr lang="en-US" i="1" dirty="0" err="1"/>
              <a:t>i</a:t>
            </a:r>
            <a:r>
              <a:rPr lang="en-US" i="1" dirty="0"/>
              <a:t> </a:t>
            </a:r>
            <a:r>
              <a:rPr lang="en-US" dirty="0"/>
              <a:t>in a sample of </a:t>
            </a:r>
            <a:r>
              <a:rPr lang="en-US" i="1" dirty="0"/>
              <a:t>n</a:t>
            </a:r>
            <a:endParaRPr lang="en-GB" i="1" dirty="0"/>
          </a:p>
          <a:p>
            <a:pPr lvl="1"/>
            <a:r>
              <a:rPr lang="en-US" dirty="0"/>
              <a:t>D</a:t>
            </a:r>
            <a:r>
              <a:rPr lang="en-US" i="1" baseline="-25000" dirty="0"/>
              <a:t>i</a:t>
            </a:r>
            <a:r>
              <a:rPr lang="en-US" dirty="0"/>
              <a:t>(</a:t>
            </a:r>
            <a:r>
              <a:rPr lang="en-US" i="1" dirty="0"/>
              <a:t>n</a:t>
            </a:r>
            <a:r>
              <a:rPr lang="en-US" dirty="0"/>
              <a:t>) = </a:t>
            </a:r>
            <a:r>
              <a:rPr lang="en-US" i="1" dirty="0">
                <a:latin typeface="Symbol"/>
              </a:rPr>
              <a:t>q</a:t>
            </a:r>
            <a:r>
              <a:rPr lang="en-US" dirty="0"/>
              <a:t>/</a:t>
            </a:r>
            <a:r>
              <a:rPr lang="en-US" i="1" dirty="0" err="1"/>
              <a:t>i</a:t>
            </a:r>
            <a:r>
              <a:rPr lang="en-US" i="1" dirty="0"/>
              <a:t> </a:t>
            </a:r>
            <a:r>
              <a:rPr lang="en-US" dirty="0"/>
              <a:t> for constant population size</a:t>
            </a:r>
          </a:p>
          <a:p>
            <a:pPr lvl="1"/>
            <a:r>
              <a:rPr lang="en-GB" dirty="0"/>
              <a:t>C</a:t>
            </a:r>
            <a:r>
              <a:rPr lang="en-US" dirty="0" err="1"/>
              <a:t>hanges</a:t>
            </a:r>
            <a:r>
              <a:rPr lang="en-US" dirty="0"/>
              <a:t> with changing demographic history</a:t>
            </a:r>
          </a:p>
          <a:p>
            <a:r>
              <a:rPr lang="en-GB" dirty="0"/>
              <a:t>C</a:t>
            </a:r>
            <a:r>
              <a:rPr lang="en-US" dirty="0"/>
              <a:t>an we estimate population size history direct from D()?</a:t>
            </a:r>
          </a:p>
          <a:p>
            <a:pPr lvl="1"/>
            <a:r>
              <a:rPr lang="en-GB" dirty="0"/>
              <a:t>No in general</a:t>
            </a:r>
          </a:p>
          <a:p>
            <a:pPr lvl="1"/>
            <a:r>
              <a:rPr lang="en-GB" dirty="0"/>
              <a:t>Yes if constrained</a:t>
            </a:r>
            <a:endParaRPr lang="en-US" dirty="0"/>
          </a:p>
          <a:p>
            <a:pPr lvl="1"/>
            <a:r>
              <a:rPr lang="en-GB" dirty="0"/>
              <a:t>No in practice – it is numerically unstable</a:t>
            </a:r>
            <a:endParaRPr lang="en-US" dirty="0"/>
          </a:p>
        </p:txBody>
      </p:sp>
      <p:sp>
        <p:nvSpPr>
          <p:cNvPr id="6" name="TextBox 5">
            <a:extLst>
              <a:ext uri="{FF2B5EF4-FFF2-40B4-BE49-F238E27FC236}">
                <a16:creationId xmlns:a16="http://schemas.microsoft.com/office/drawing/2014/main" id="{18CD0A27-B469-5F42-BC18-B8228F09A26B}"/>
              </a:ext>
            </a:extLst>
          </p:cNvPr>
          <p:cNvSpPr txBox="1"/>
          <p:nvPr/>
        </p:nvSpPr>
        <p:spPr>
          <a:xfrm>
            <a:off x="3162299" y="5049838"/>
            <a:ext cx="5803901" cy="461665"/>
          </a:xfrm>
          <a:prstGeom prst="rect">
            <a:avLst/>
          </a:prstGeom>
          <a:noFill/>
        </p:spPr>
        <p:txBody>
          <a:bodyPr wrap="square" rtlCol="0">
            <a:spAutoFit/>
          </a:bodyPr>
          <a:lstStyle/>
          <a:p>
            <a:r>
              <a:rPr lang="en-GB" sz="1200" b="1" dirty="0">
                <a:solidFill>
                  <a:srgbClr val="0070C0"/>
                </a:solidFill>
              </a:rPr>
              <a:t>Myers, S., </a:t>
            </a:r>
            <a:r>
              <a:rPr lang="en-GB" sz="1200" b="1" dirty="0" err="1">
                <a:solidFill>
                  <a:srgbClr val="0070C0"/>
                </a:solidFill>
              </a:rPr>
              <a:t>Fefferman</a:t>
            </a:r>
            <a:r>
              <a:rPr lang="en-GB" sz="1200" b="1" dirty="0">
                <a:solidFill>
                  <a:srgbClr val="0070C0"/>
                </a:solidFill>
              </a:rPr>
              <a:t>, C., and Patterson, N. 2008. Can one learn history from the allelic spectrum? Theoretical Population Biology, 73:342–348.</a:t>
            </a:r>
            <a:endParaRPr lang="en-US" sz="1200" b="1" dirty="0">
              <a:solidFill>
                <a:srgbClr val="0070C0"/>
              </a:solidFill>
            </a:endParaRPr>
          </a:p>
        </p:txBody>
      </p:sp>
      <p:sp>
        <p:nvSpPr>
          <p:cNvPr id="7" name="TextBox 6">
            <a:extLst>
              <a:ext uri="{FF2B5EF4-FFF2-40B4-BE49-F238E27FC236}">
                <a16:creationId xmlns:a16="http://schemas.microsoft.com/office/drawing/2014/main" id="{C446E484-6834-0A49-9E4D-F4E34BDA7823}"/>
              </a:ext>
            </a:extLst>
          </p:cNvPr>
          <p:cNvSpPr txBox="1"/>
          <p:nvPr/>
        </p:nvSpPr>
        <p:spPr>
          <a:xfrm>
            <a:off x="3619499" y="5468641"/>
            <a:ext cx="5803901" cy="461665"/>
          </a:xfrm>
          <a:prstGeom prst="rect">
            <a:avLst/>
          </a:prstGeom>
          <a:noFill/>
        </p:spPr>
        <p:txBody>
          <a:bodyPr wrap="square" rtlCol="0">
            <a:spAutoFit/>
          </a:bodyPr>
          <a:lstStyle/>
          <a:p>
            <a:r>
              <a:rPr lang="en-GB" sz="1200" b="1" dirty="0" err="1">
                <a:solidFill>
                  <a:srgbClr val="0070C0"/>
                </a:solidFill>
              </a:rPr>
              <a:t>Bhaskar</a:t>
            </a:r>
            <a:r>
              <a:rPr lang="en-GB" sz="1200" b="1" dirty="0">
                <a:solidFill>
                  <a:srgbClr val="0070C0"/>
                </a:solidFill>
              </a:rPr>
              <a:t>, A. and Song, Y. S. 2014. Descartes’ rule of signs and the identifiability of population demographic models from genomic variation data. Annals of Statistics</a:t>
            </a:r>
            <a:endParaRPr lang="en-US" sz="1200" b="1" dirty="0">
              <a:solidFill>
                <a:srgbClr val="0070C0"/>
              </a:solidFill>
            </a:endParaRPr>
          </a:p>
        </p:txBody>
      </p:sp>
      <p:sp>
        <p:nvSpPr>
          <p:cNvPr id="8" name="TextBox 7">
            <a:extLst>
              <a:ext uri="{FF2B5EF4-FFF2-40B4-BE49-F238E27FC236}">
                <a16:creationId xmlns:a16="http://schemas.microsoft.com/office/drawing/2014/main" id="{DEE44F34-E19B-DE4F-A4B0-6F2CBDE5A63E}"/>
              </a:ext>
            </a:extLst>
          </p:cNvPr>
          <p:cNvSpPr txBox="1"/>
          <p:nvPr/>
        </p:nvSpPr>
        <p:spPr>
          <a:xfrm>
            <a:off x="1670049" y="6255197"/>
            <a:ext cx="6546851" cy="461665"/>
          </a:xfrm>
          <a:prstGeom prst="rect">
            <a:avLst/>
          </a:prstGeom>
          <a:noFill/>
        </p:spPr>
        <p:txBody>
          <a:bodyPr wrap="square" rtlCol="0">
            <a:spAutoFit/>
          </a:bodyPr>
          <a:lstStyle/>
          <a:p>
            <a:pPr fontAlgn="base"/>
            <a:r>
              <a:rPr lang="en-GB" sz="1200" b="1" dirty="0">
                <a:solidFill>
                  <a:srgbClr val="0070C0"/>
                </a:solidFill>
              </a:rPr>
              <a:t>Rosen, Z., </a:t>
            </a:r>
            <a:r>
              <a:rPr lang="en-GB" sz="1200" b="1" dirty="0" err="1">
                <a:solidFill>
                  <a:srgbClr val="0070C0"/>
                </a:solidFill>
              </a:rPr>
              <a:t>Bhaskar</a:t>
            </a:r>
            <a:r>
              <a:rPr lang="en-GB" sz="1200" b="1" dirty="0">
                <a:solidFill>
                  <a:srgbClr val="0070C0"/>
                </a:solidFill>
              </a:rPr>
              <a:t>, A., </a:t>
            </a:r>
            <a:r>
              <a:rPr lang="en-GB" sz="1200" b="1" dirty="0" err="1">
                <a:solidFill>
                  <a:srgbClr val="0070C0"/>
                </a:solidFill>
              </a:rPr>
              <a:t>Roch</a:t>
            </a:r>
            <a:r>
              <a:rPr lang="en-GB" sz="1200" b="1" dirty="0">
                <a:solidFill>
                  <a:srgbClr val="0070C0"/>
                </a:solidFill>
              </a:rPr>
              <a:t>, S. and Song, YS. 2018 Geometry of the sample frequency spectrum and the perils of demographic inference </a:t>
            </a:r>
            <a:r>
              <a:rPr lang="en-GB" sz="1200" b="1" dirty="0" err="1">
                <a:solidFill>
                  <a:srgbClr val="0070C0"/>
                </a:solidFill>
              </a:rPr>
              <a:t>biorxiv</a:t>
            </a:r>
            <a:r>
              <a:rPr lang="en-GB" sz="1200" b="1" dirty="0">
                <a:solidFill>
                  <a:srgbClr val="0070C0"/>
                </a:solidFill>
              </a:rPr>
              <a:t> </a:t>
            </a:r>
            <a:r>
              <a:rPr lang="en-GB" sz="1200" b="1" dirty="0" err="1">
                <a:solidFill>
                  <a:srgbClr val="0070C0"/>
                </a:solidFill>
              </a:rPr>
              <a:t>doi</a:t>
            </a:r>
            <a:r>
              <a:rPr lang="en-GB" sz="1200" b="1" dirty="0">
                <a:solidFill>
                  <a:srgbClr val="0070C0"/>
                </a:solidFill>
              </a:rPr>
              <a:t>: https://</a:t>
            </a:r>
            <a:r>
              <a:rPr lang="en-GB" sz="1200" b="1" dirty="0" err="1">
                <a:solidFill>
                  <a:srgbClr val="0070C0"/>
                </a:solidFill>
              </a:rPr>
              <a:t>doi.org</a:t>
            </a:r>
            <a:r>
              <a:rPr lang="en-GB" sz="1200" b="1" dirty="0">
                <a:solidFill>
                  <a:srgbClr val="0070C0"/>
                </a:solidFill>
              </a:rPr>
              <a:t>/10.1101/233908</a:t>
            </a:r>
          </a:p>
        </p:txBody>
      </p:sp>
    </p:spTree>
    <p:extLst>
      <p:ext uri="{BB962C8B-B14F-4D97-AF65-F5344CB8AC3E}">
        <p14:creationId xmlns:p14="http://schemas.microsoft.com/office/powerpoint/2010/main" val="36562188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hape 73"/>
          <p:cNvSpPr>
            <a:spLocks noGrp="1"/>
          </p:cNvSpPr>
          <p:nvPr>
            <p:ph type="title"/>
          </p:nvPr>
        </p:nvSpPr>
        <p:spPr>
          <a:xfrm>
            <a:off x="669727" y="133945"/>
            <a:ext cx="8271073" cy="1193254"/>
          </a:xfrm>
          <a:prstGeom prst="rect">
            <a:avLst/>
          </a:prstGeom>
        </p:spPr>
        <p:txBody>
          <a:bodyPr>
            <a:normAutofit fontScale="90000"/>
          </a:bodyPr>
          <a:lstStyle>
            <a:lvl1pPr defTabSz="379729">
              <a:defRPr sz="5200"/>
            </a:lvl1pPr>
          </a:lstStyle>
          <a:p>
            <a:pPr lvl="0">
              <a:defRPr sz="1800"/>
            </a:pPr>
            <a:r>
              <a:rPr lang="en-GB" sz="3656" dirty="0"/>
              <a:t>But all is not lost.  The Joint SFS contains a  lot of information about relationships between populations, particularly in </a:t>
            </a:r>
            <a:r>
              <a:rPr sz="3656" dirty="0"/>
              <a:t>rare variants</a:t>
            </a:r>
          </a:p>
        </p:txBody>
      </p:sp>
      <p:sp>
        <p:nvSpPr>
          <p:cNvPr id="74" name="Shape 74"/>
          <p:cNvSpPr>
            <a:spLocks noGrp="1"/>
          </p:cNvSpPr>
          <p:nvPr>
            <p:ph type="body" idx="1"/>
          </p:nvPr>
        </p:nvSpPr>
        <p:spPr>
          <a:xfrm>
            <a:off x="335559" y="1944794"/>
            <a:ext cx="3569340" cy="4583471"/>
          </a:xfrm>
          <a:prstGeom prst="rect">
            <a:avLst/>
          </a:prstGeom>
        </p:spPr>
        <p:txBody>
          <a:bodyPr>
            <a:normAutofit/>
          </a:bodyPr>
          <a:lstStyle/>
          <a:p>
            <a:pPr lvl="0">
              <a:defRPr sz="1800"/>
            </a:pPr>
            <a:r>
              <a:rPr sz="2000" dirty="0"/>
              <a:t>Rare variants contain information about recent population history and structure</a:t>
            </a:r>
          </a:p>
          <a:p>
            <a:pPr lvl="0">
              <a:defRPr sz="1800"/>
            </a:pPr>
            <a:r>
              <a:rPr sz="2000" dirty="0"/>
              <a:t>Shown here: number of doubletons shared among European samples</a:t>
            </a:r>
          </a:p>
          <a:p>
            <a:pPr lvl="0">
              <a:defRPr sz="1800"/>
            </a:pPr>
            <a:r>
              <a:rPr sz="2000" dirty="0"/>
              <a:t>We would like to estimate population split times and population sizes from the frequency of rare variants</a:t>
            </a:r>
          </a:p>
        </p:txBody>
      </p:sp>
      <p:grpSp>
        <p:nvGrpSpPr>
          <p:cNvPr id="80" name="Group 80"/>
          <p:cNvGrpSpPr/>
          <p:nvPr/>
        </p:nvGrpSpPr>
        <p:grpSpPr>
          <a:xfrm>
            <a:off x="4427205" y="1591363"/>
            <a:ext cx="3597132" cy="353431"/>
            <a:chOff x="0" y="-3678"/>
            <a:chExt cx="5115921" cy="502657"/>
          </a:xfrm>
        </p:grpSpPr>
        <p:sp>
          <p:nvSpPr>
            <p:cNvPr id="75" name="Shape 75"/>
            <p:cNvSpPr/>
            <p:nvPr/>
          </p:nvSpPr>
          <p:spPr>
            <a:xfrm>
              <a:off x="0" y="-3678"/>
              <a:ext cx="656592" cy="50265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600"/>
              </a:lvl1pPr>
            </a:lstStyle>
            <a:p>
              <a:pPr lvl="0">
                <a:defRPr sz="1800"/>
              </a:pPr>
              <a:r>
                <a:rPr sz="1828"/>
                <a:t>CEU</a:t>
              </a:r>
            </a:p>
          </p:txBody>
        </p:sp>
        <p:sp>
          <p:nvSpPr>
            <p:cNvPr id="76" name="Shape 76"/>
            <p:cNvSpPr/>
            <p:nvPr/>
          </p:nvSpPr>
          <p:spPr>
            <a:xfrm>
              <a:off x="1225384" y="-3678"/>
              <a:ext cx="553998" cy="50265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600"/>
              </a:lvl1pPr>
            </a:lstStyle>
            <a:p>
              <a:pPr lvl="0">
                <a:defRPr sz="1800"/>
              </a:pPr>
              <a:r>
                <a:rPr sz="1828"/>
                <a:t>FIN</a:t>
              </a:r>
            </a:p>
          </p:txBody>
        </p:sp>
        <p:sp>
          <p:nvSpPr>
            <p:cNvPr id="77" name="Shape 77"/>
            <p:cNvSpPr/>
            <p:nvPr/>
          </p:nvSpPr>
          <p:spPr>
            <a:xfrm>
              <a:off x="2289288" y="-3678"/>
              <a:ext cx="674830" cy="50265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600"/>
              </a:lvl1pPr>
            </a:lstStyle>
            <a:p>
              <a:pPr lvl="0">
                <a:defRPr sz="1800"/>
              </a:pPr>
              <a:r>
                <a:rPr sz="1828"/>
                <a:t>GBR</a:t>
              </a:r>
            </a:p>
          </p:txBody>
        </p:sp>
        <p:sp>
          <p:nvSpPr>
            <p:cNvPr id="78" name="Shape 78"/>
            <p:cNvSpPr/>
            <p:nvPr/>
          </p:nvSpPr>
          <p:spPr>
            <a:xfrm>
              <a:off x="3498684" y="-3678"/>
              <a:ext cx="522081" cy="50265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600"/>
              </a:lvl1pPr>
            </a:lstStyle>
            <a:p>
              <a:pPr lvl="0">
                <a:defRPr sz="1800"/>
              </a:pPr>
              <a:r>
                <a:rPr sz="1828"/>
                <a:t>IBS</a:t>
              </a:r>
            </a:p>
          </p:txBody>
        </p:sp>
        <p:sp>
          <p:nvSpPr>
            <p:cNvPr id="79" name="Shape 79"/>
            <p:cNvSpPr/>
            <p:nvPr/>
          </p:nvSpPr>
          <p:spPr>
            <a:xfrm>
              <a:off x="4615727" y="-3678"/>
              <a:ext cx="500194" cy="50265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600"/>
              </a:lvl1pPr>
            </a:lstStyle>
            <a:p>
              <a:pPr lvl="0">
                <a:defRPr sz="1800"/>
              </a:pPr>
              <a:r>
                <a:rPr sz="1828"/>
                <a:t>TSI</a:t>
              </a:r>
            </a:p>
          </p:txBody>
        </p:sp>
      </p:grpSp>
      <p:sp>
        <p:nvSpPr>
          <p:cNvPr id="81" name="Shape 81"/>
          <p:cNvSpPr/>
          <p:nvPr/>
        </p:nvSpPr>
        <p:spPr>
          <a:xfrm>
            <a:off x="4914838" y="6382392"/>
            <a:ext cx="3533661" cy="38593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900"/>
            </a:lvl1pPr>
          </a:lstStyle>
          <a:p>
            <a:pPr lvl="0">
              <a:defRPr sz="1800"/>
            </a:pPr>
            <a:r>
              <a:rPr sz="2039"/>
              <a:t>[1000 Genomes Project, Phase3]</a:t>
            </a:r>
          </a:p>
        </p:txBody>
      </p:sp>
      <p:pic>
        <p:nvPicPr>
          <p:cNvPr id="82" name="f2_sharing_matrix.png"/>
          <p:cNvPicPr/>
          <p:nvPr/>
        </p:nvPicPr>
        <p:blipFill>
          <a:blip r:embed="rId2">
            <a:extLst/>
          </a:blip>
          <a:stretch>
            <a:fillRect/>
          </a:stretch>
        </p:blipFill>
        <p:spPr>
          <a:xfrm>
            <a:off x="4263427" y="1891831"/>
            <a:ext cx="4867678" cy="4288776"/>
          </a:xfrm>
          <a:prstGeom prst="rect">
            <a:avLst/>
          </a:prstGeom>
          <a:ln w="12700">
            <a:miter lim="400000"/>
          </a:ln>
        </p:spPr>
      </p:pic>
    </p:spTree>
    <p:extLst>
      <p:ext uri="{BB962C8B-B14F-4D97-AF65-F5344CB8AC3E}">
        <p14:creationId xmlns:p14="http://schemas.microsoft.com/office/powerpoint/2010/main" val="913969751"/>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93762" y="44649"/>
            <a:ext cx="8956477" cy="705445"/>
          </a:xfrm>
        </p:spPr>
        <p:txBody>
          <a:bodyPr>
            <a:normAutofit fontScale="90000"/>
          </a:bodyPr>
          <a:lstStyle/>
          <a:p>
            <a:pPr eaLnBrk="1" hangingPunct="1">
              <a:defRPr/>
            </a:pPr>
            <a:r>
              <a:rPr lang="en-US" dirty="0"/>
              <a:t>Ancient samples from </a:t>
            </a:r>
            <a:r>
              <a:rPr lang="en-US" dirty="0" err="1"/>
              <a:t>Hinxton</a:t>
            </a:r>
            <a:endParaRPr lang="en-US" dirty="0"/>
          </a:p>
        </p:txBody>
      </p:sp>
      <p:pic>
        <p:nvPicPr>
          <p:cNvPr id="41986" name="Picture 2"/>
          <p:cNvPicPr>
            <a:picLocks noChangeAspect="1" noChangeArrowheads="1"/>
          </p:cNvPicPr>
          <p:nvPr/>
        </p:nvPicPr>
        <p:blipFill>
          <a:blip r:embed="rId3">
            <a:alphaModFix amt="60000"/>
            <a:extLst>
              <a:ext uri="{28A0092B-C50C-407E-A947-70E740481C1C}">
                <a14:useLocalDpi xmlns:a14="http://schemas.microsoft.com/office/drawing/2010/main" val="0"/>
              </a:ext>
            </a:extLst>
          </a:blip>
          <a:srcRect l="20016" t="8191" r="12981" b="32552"/>
          <a:stretch>
            <a:fillRect/>
          </a:stretch>
        </p:blipFill>
        <p:spPr bwMode="auto">
          <a:xfrm>
            <a:off x="817067" y="1035844"/>
            <a:ext cx="7509867" cy="5708303"/>
          </a:xfrm>
          <a:prstGeom prst="rect">
            <a:avLst/>
          </a:prstGeom>
          <a:noFill/>
          <a:ln>
            <a:noFill/>
          </a:ln>
          <a:extLst>
            <a:ext uri="{909E8E84-426E-40dd-AFC4-6F175D3DCCD1}">
              <a14:hiddenFill xmlns:a14="http://schemas.microsoft.com/office/drawing/2010/main" xmlns="">
                <a:solidFill>
                  <a:srgbClr val="FFFFFF">
                    <a:alpha val="59999"/>
                  </a:srgbClr>
                </a:solidFill>
              </a14:hiddenFill>
            </a:ext>
            <a:ext uri="{91240B29-F687-4f45-9708-019B960494DF}">
              <a14:hiddenLine xmlns:a14="http://schemas.microsoft.com/office/drawing/2010/main" xmlns="" w="12700">
                <a:solidFill>
                  <a:schemeClr val="tx1">
                    <a:alpha val="59999"/>
                  </a:schemeClr>
                </a:solidFill>
                <a:miter lim="800000"/>
                <a:headEnd/>
                <a:tailEnd/>
              </a14:hiddenLine>
            </a:ext>
          </a:extLst>
        </p:spPr>
      </p:pic>
      <p:grpSp>
        <p:nvGrpSpPr>
          <p:cNvPr id="42005" name="Group 21"/>
          <p:cNvGrpSpPr>
            <a:grpSpLocks/>
          </p:cNvGrpSpPr>
          <p:nvPr/>
        </p:nvGrpSpPr>
        <p:grpSpPr bwMode="auto">
          <a:xfrm>
            <a:off x="70322" y="736699"/>
            <a:ext cx="8970987" cy="6000750"/>
            <a:chOff x="0" y="0"/>
            <a:chExt cx="8037" cy="5376"/>
          </a:xfrm>
        </p:grpSpPr>
        <p:grpSp>
          <p:nvGrpSpPr>
            <p:cNvPr id="41988" name="Group 5"/>
            <p:cNvGrpSpPr>
              <a:grpSpLocks/>
            </p:cNvGrpSpPr>
            <p:nvPr/>
          </p:nvGrpSpPr>
          <p:grpSpPr bwMode="auto">
            <a:xfrm>
              <a:off x="0" y="2035"/>
              <a:ext cx="1775" cy="2829"/>
              <a:chOff x="0" y="0"/>
              <a:chExt cx="1775" cy="2829"/>
            </a:xfrm>
          </p:grpSpPr>
          <p:pic>
            <p:nvPicPr>
              <p:cNvPr id="419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 y="280"/>
                <a:ext cx="1488" cy="2549"/>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2" name="Rectangle 4"/>
              <p:cNvSpPr>
                <a:spLocks/>
              </p:cNvSpPr>
              <p:nvPr/>
            </p:nvSpPr>
            <p:spPr bwMode="auto">
              <a:xfrm>
                <a:off x="0" y="0"/>
                <a:ext cx="1775" cy="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r>
                  <a:rPr lang="en-US" sz="2000" dirty="0">
                    <a:ea typeface="ＭＳ Ｐゴシック" charset="0"/>
                  </a:rPr>
                  <a:t>12884A, Iron age</a:t>
                </a:r>
              </a:p>
            </p:txBody>
          </p:sp>
        </p:grpSp>
        <p:grpSp>
          <p:nvGrpSpPr>
            <p:cNvPr id="41989" name="Group 8"/>
            <p:cNvGrpSpPr>
              <a:grpSpLocks/>
            </p:cNvGrpSpPr>
            <p:nvPr/>
          </p:nvGrpSpPr>
          <p:grpSpPr bwMode="auto">
            <a:xfrm>
              <a:off x="6607" y="2553"/>
              <a:ext cx="1430" cy="2823"/>
              <a:chOff x="0" y="22"/>
              <a:chExt cx="1429" cy="2822"/>
            </a:xfrm>
          </p:grpSpPr>
          <p:pic>
            <p:nvPicPr>
              <p:cNvPr id="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 y="272"/>
                <a:ext cx="1360" cy="2572"/>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42003" name="Rectangle 7"/>
              <p:cNvSpPr>
                <a:spLocks/>
              </p:cNvSpPr>
              <p:nvPr/>
            </p:nvSpPr>
            <p:spPr bwMode="auto">
              <a:xfrm>
                <a:off x="0" y="22"/>
                <a:ext cx="1429" cy="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2000" dirty="0">
                    <a:ea typeface="ＭＳ Ｐゴシック" charset="0"/>
                  </a:rPr>
                  <a:t>12883A, Saxon</a:t>
                </a:r>
              </a:p>
            </p:txBody>
          </p:sp>
        </p:grpSp>
        <p:sp>
          <p:nvSpPr>
            <p:cNvPr id="41990" name="Rectangle 9"/>
            <p:cNvSpPr>
              <a:spLocks/>
            </p:cNvSpPr>
            <p:nvPr/>
          </p:nvSpPr>
          <p:spPr bwMode="auto">
            <a:xfrm>
              <a:off x="3773" y="4957"/>
              <a:ext cx="1614" cy="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2000" dirty="0">
                  <a:ea typeface="ＭＳ Ｐゴシック" charset="0"/>
                </a:rPr>
                <a:t>12880A, Iron age</a:t>
              </a:r>
            </a:p>
          </p:txBody>
        </p:sp>
        <p:grpSp>
          <p:nvGrpSpPr>
            <p:cNvPr id="41991" name="Group 12"/>
            <p:cNvGrpSpPr>
              <a:grpSpLocks/>
            </p:cNvGrpSpPr>
            <p:nvPr/>
          </p:nvGrpSpPr>
          <p:grpSpPr bwMode="auto">
            <a:xfrm>
              <a:off x="6084" y="0"/>
              <a:ext cx="1648" cy="2416"/>
              <a:chOff x="0" y="0"/>
              <a:chExt cx="1647" cy="2416"/>
            </a:xfrm>
          </p:grpSpPr>
          <p:pic>
            <p:nvPicPr>
              <p:cNvPr id="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 y="283"/>
                <a:ext cx="1592" cy="2133"/>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cap="flat">
                    <a:solidFill>
                      <a:schemeClr val="tx1"/>
                    </a:solidFill>
                    <a:miter lim="800000"/>
                    <a:headEnd/>
                    <a:tailEnd/>
                  </a14:hiddenLine>
                </a:ext>
              </a:extLst>
            </p:spPr>
          </p:pic>
          <p:sp>
            <p:nvSpPr>
              <p:cNvPr id="42001" name="Rectangle 11"/>
              <p:cNvSpPr>
                <a:spLocks/>
              </p:cNvSpPr>
              <p:nvPr/>
            </p:nvSpPr>
            <p:spPr bwMode="auto">
              <a:xfrm>
                <a:off x="0" y="0"/>
                <a:ext cx="1464" cy="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r>
                  <a:rPr lang="en-US" sz="2000" dirty="0">
                    <a:ea typeface="ＭＳ Ｐゴシック" charset="0"/>
                  </a:rPr>
                  <a:t>12881A, Saxon</a:t>
                </a:r>
              </a:p>
            </p:txBody>
          </p:sp>
        </p:grpSp>
        <p:grpSp>
          <p:nvGrpSpPr>
            <p:cNvPr id="41992" name="Group 15"/>
            <p:cNvGrpSpPr>
              <a:grpSpLocks/>
            </p:cNvGrpSpPr>
            <p:nvPr/>
          </p:nvGrpSpPr>
          <p:grpSpPr bwMode="auto">
            <a:xfrm>
              <a:off x="1517" y="33"/>
              <a:ext cx="2132" cy="1775"/>
              <a:chOff x="-10" y="22"/>
              <a:chExt cx="2131" cy="1775"/>
            </a:xfrm>
          </p:grpSpPr>
          <p:pic>
            <p:nvPicPr>
              <p:cNvPr id="5"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 y="277"/>
                <a:ext cx="2059" cy="152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cap="flat">
                    <a:solidFill>
                      <a:schemeClr val="tx1"/>
                    </a:solidFill>
                    <a:miter lim="800000"/>
                    <a:headEnd/>
                    <a:tailEnd/>
                  </a14:hiddenLine>
                </a:ext>
              </a:extLst>
            </p:spPr>
          </p:pic>
          <p:sp>
            <p:nvSpPr>
              <p:cNvPr id="41999" name="Rectangle 14"/>
              <p:cNvSpPr>
                <a:spLocks/>
              </p:cNvSpPr>
              <p:nvPr/>
            </p:nvSpPr>
            <p:spPr bwMode="auto">
              <a:xfrm>
                <a:off x="-10" y="22"/>
                <a:ext cx="1429" cy="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2000" dirty="0">
                    <a:ea typeface="ＭＳ Ｐゴシック" charset="0"/>
                  </a:rPr>
                  <a:t>12885A, Saxon</a:t>
                </a:r>
              </a:p>
            </p:txBody>
          </p:sp>
        </p:grpSp>
        <p:sp>
          <p:nvSpPr>
            <p:cNvPr id="41993" name="Line 16"/>
            <p:cNvSpPr>
              <a:spLocks noChangeShapeType="1"/>
            </p:cNvSpPr>
            <p:nvPr/>
          </p:nvSpPr>
          <p:spPr bwMode="auto">
            <a:xfrm flipH="1">
              <a:off x="4518" y="4487"/>
              <a:ext cx="461" cy="465"/>
            </a:xfrm>
            <a:prstGeom prst="line">
              <a:avLst/>
            </a:prstGeom>
            <a:noFill/>
            <a:ln w="38100">
              <a:solidFill>
                <a:schemeClr val="tx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41994" name="Line 17"/>
            <p:cNvSpPr>
              <a:spLocks noChangeShapeType="1"/>
            </p:cNvSpPr>
            <p:nvPr/>
          </p:nvSpPr>
          <p:spPr bwMode="auto">
            <a:xfrm rot="10800000" flipH="1">
              <a:off x="5864" y="4483"/>
              <a:ext cx="1008" cy="141"/>
            </a:xfrm>
            <a:prstGeom prst="line">
              <a:avLst/>
            </a:prstGeom>
            <a:noFill/>
            <a:ln w="38100">
              <a:solidFill>
                <a:schemeClr val="tx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41995" name="Line 18"/>
            <p:cNvSpPr>
              <a:spLocks noChangeShapeType="1"/>
            </p:cNvSpPr>
            <p:nvPr/>
          </p:nvSpPr>
          <p:spPr bwMode="auto">
            <a:xfrm rot="10800000">
              <a:off x="3135" y="1570"/>
              <a:ext cx="2351" cy="2905"/>
            </a:xfrm>
            <a:prstGeom prst="line">
              <a:avLst/>
            </a:prstGeom>
            <a:noFill/>
            <a:ln w="38100">
              <a:solidFill>
                <a:schemeClr val="tx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41996" name="Line 19"/>
            <p:cNvSpPr>
              <a:spLocks noChangeShapeType="1"/>
            </p:cNvSpPr>
            <p:nvPr/>
          </p:nvSpPr>
          <p:spPr bwMode="auto">
            <a:xfrm rot="10800000">
              <a:off x="1352" y="3483"/>
              <a:ext cx="2530" cy="469"/>
            </a:xfrm>
            <a:prstGeom prst="line">
              <a:avLst/>
            </a:prstGeom>
            <a:noFill/>
            <a:ln w="38100">
              <a:solidFill>
                <a:schemeClr val="tx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41997" name="Line 20"/>
            <p:cNvSpPr>
              <a:spLocks noChangeShapeType="1"/>
            </p:cNvSpPr>
            <p:nvPr/>
          </p:nvSpPr>
          <p:spPr bwMode="auto">
            <a:xfrm rot="10800000" flipH="1">
              <a:off x="4976" y="1595"/>
              <a:ext cx="1496" cy="1496"/>
            </a:xfrm>
            <a:prstGeom prst="line">
              <a:avLst/>
            </a:prstGeom>
            <a:noFill/>
            <a:ln w="38100">
              <a:solidFill>
                <a:schemeClr val="tx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a:p>
          </p:txBody>
        </p:sp>
      </p:grpSp>
    </p:spTree>
    <p:extLst>
      <p:ext uri="{BB962C8B-B14F-4D97-AF65-F5344CB8AC3E}">
        <p14:creationId xmlns:p14="http://schemas.microsoft.com/office/powerpoint/2010/main" val="3407936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20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More samples from Linton/</a:t>
            </a:r>
            <a:r>
              <a:rPr lang="en-US" dirty="0" err="1"/>
              <a:t>Oakington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9775" y="1401247"/>
            <a:ext cx="7600068" cy="5171831"/>
          </a:xfrm>
        </p:spPr>
      </p:pic>
    </p:spTree>
    <p:extLst>
      <p:ext uri="{BB962C8B-B14F-4D97-AF65-F5344CB8AC3E}">
        <p14:creationId xmlns:p14="http://schemas.microsoft.com/office/powerpoint/2010/main" val="2927906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p:cNvSpPr>
          <p:nvPr>
            <p:ph type="title" idx="4294967295"/>
          </p:nvPr>
        </p:nvSpPr>
        <p:spPr>
          <a:xfrm>
            <a:off x="669727" y="133946"/>
            <a:ext cx="7804547" cy="1156115"/>
          </a:xfrm>
          <a:prstGeom prst="rect">
            <a:avLst/>
          </a:prstGeom>
        </p:spPr>
        <p:txBody>
          <a:bodyPr>
            <a:normAutofit fontScale="90000"/>
          </a:bodyPr>
          <a:lstStyle>
            <a:lvl1pPr>
              <a:defRPr sz="5000"/>
            </a:lvl1pPr>
          </a:lstStyle>
          <a:p>
            <a:pPr lvl="0">
              <a:defRPr sz="1800"/>
            </a:pPr>
            <a:r>
              <a:rPr sz="3500" dirty="0"/>
              <a:t>Sharing Patterns between Ancient and modern samples</a:t>
            </a:r>
          </a:p>
        </p:txBody>
      </p:sp>
      <p:sp>
        <p:nvSpPr>
          <p:cNvPr id="90" name="Shape 90"/>
          <p:cNvSpPr>
            <a:spLocks noGrp="1"/>
          </p:cNvSpPr>
          <p:nvPr>
            <p:ph type="body" idx="4294967295"/>
          </p:nvPr>
        </p:nvSpPr>
        <p:spPr>
          <a:xfrm>
            <a:off x="669727" y="4501487"/>
            <a:ext cx="7804547" cy="2195601"/>
          </a:xfrm>
          <a:prstGeom prst="rect">
            <a:avLst/>
          </a:prstGeom>
        </p:spPr>
        <p:txBody>
          <a:bodyPr/>
          <a:lstStyle/>
          <a:p>
            <a:pPr marL="281275" indent="-281275" defTabSz="369675">
              <a:spcBef>
                <a:spcPts val="2601"/>
              </a:spcBef>
              <a:defRPr sz="1800"/>
            </a:pPr>
            <a:r>
              <a:rPr sz="2300" dirty="0"/>
              <a:t>Difference between Anglo-Saxon and Iron Age sharing with </a:t>
            </a:r>
            <a:r>
              <a:rPr lang="en-GB" sz="2300" dirty="0"/>
              <a:t>NED</a:t>
            </a:r>
            <a:r>
              <a:rPr sz="2300" dirty="0"/>
              <a:t> and IBS consistent across different Allele Counts</a:t>
            </a:r>
          </a:p>
          <a:p>
            <a:pPr marL="281275" indent="-281275" defTabSz="369675">
              <a:spcBef>
                <a:spcPts val="2601"/>
              </a:spcBef>
              <a:defRPr sz="1800"/>
            </a:pPr>
            <a:r>
              <a:rPr sz="2300" dirty="0"/>
              <a:t>Small but significant differen</a:t>
            </a:r>
            <a:r>
              <a:rPr lang="en-GB" sz="2300" dirty="0" err="1"/>
              <a:t>ces</a:t>
            </a:r>
            <a:r>
              <a:rPr sz="2300" dirty="0"/>
              <a:t> also within modern Britain</a:t>
            </a:r>
            <a:r>
              <a:rPr lang="en-GB" sz="2300" dirty="0"/>
              <a:t> (UK10K)</a:t>
            </a:r>
            <a:r>
              <a:rPr sz="2300" dirty="0"/>
              <a:t>: Samples from </a:t>
            </a:r>
            <a:r>
              <a:rPr lang="en-GB" sz="2300" dirty="0"/>
              <a:t>Wales and Scotland</a:t>
            </a:r>
            <a:r>
              <a:rPr sz="2300" dirty="0"/>
              <a:t> share fewer rare variants with </a:t>
            </a:r>
            <a:r>
              <a:rPr lang="en-GB" sz="2300" dirty="0"/>
              <a:t>Dutch </a:t>
            </a:r>
            <a:r>
              <a:rPr sz="2300" dirty="0"/>
              <a:t>people</a:t>
            </a:r>
          </a:p>
        </p:txBody>
      </p:sp>
      <p:pic>
        <p:nvPicPr>
          <p:cNvPr id="5" name="Shape 37"/>
          <p:cNvPicPr preferRelativeResize="0"/>
          <p:nvPr/>
        </p:nvPicPr>
        <p:blipFill>
          <a:blip r:embed="rId2">
            <a:alphaModFix/>
          </a:blip>
          <a:stretch>
            <a:fillRect/>
          </a:stretch>
        </p:blipFill>
        <p:spPr>
          <a:xfrm>
            <a:off x="827584" y="1473986"/>
            <a:ext cx="7646690" cy="2747102"/>
          </a:xfrm>
          <a:prstGeom prst="rect">
            <a:avLst/>
          </a:prstGeom>
          <a:noFill/>
          <a:ln>
            <a:noFill/>
          </a:ln>
        </p:spPr>
      </p:pic>
    </p:spTree>
    <p:extLst>
      <p:ext uri="{BB962C8B-B14F-4D97-AF65-F5344CB8AC3E}">
        <p14:creationId xmlns:p14="http://schemas.microsoft.com/office/powerpoint/2010/main" val="2535672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 38"/>
          <p:cNvPicPr preferRelativeResize="0"/>
          <p:nvPr/>
        </p:nvPicPr>
        <p:blipFill>
          <a:blip r:embed="rId2">
            <a:alphaModFix/>
          </a:blip>
          <a:stretch>
            <a:fillRect/>
          </a:stretch>
        </p:blipFill>
        <p:spPr>
          <a:xfrm>
            <a:off x="755576" y="1700808"/>
            <a:ext cx="7776864" cy="2880320"/>
          </a:xfrm>
          <a:prstGeom prst="rect">
            <a:avLst/>
          </a:prstGeom>
          <a:noFill/>
          <a:ln>
            <a:noFill/>
          </a:ln>
        </p:spPr>
      </p:pic>
      <p:sp>
        <p:nvSpPr>
          <p:cNvPr id="3" name="Shape 89"/>
          <p:cNvSpPr txBox="1">
            <a:spLocks/>
          </p:cNvSpPr>
          <p:nvPr/>
        </p:nvSpPr>
        <p:spPr bwMode="auto">
          <a:xfrm>
            <a:off x="669727" y="133946"/>
            <a:ext cx="7804547" cy="11561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5000">
                <a:solidFill>
                  <a:schemeClr val="tx2"/>
                </a:solidFill>
                <a:latin typeface="+mj-lt"/>
                <a:ea typeface="+mj-ea"/>
                <a:cs typeface="+mj-cs"/>
              </a:defRPr>
            </a:lvl1pPr>
            <a:lvl2pPr algn="ctr" rtl="0" fontAlgn="base">
              <a:spcBef>
                <a:spcPct val="0"/>
              </a:spcBef>
              <a:spcAft>
                <a:spcPct val="0"/>
              </a:spcAft>
              <a:defRPr sz="4400">
                <a:solidFill>
                  <a:schemeClr val="tx2"/>
                </a:solidFill>
                <a:latin typeface="Gill Sans Light" charset="0"/>
              </a:defRPr>
            </a:lvl2pPr>
            <a:lvl3pPr algn="ctr" rtl="0" fontAlgn="base">
              <a:spcBef>
                <a:spcPct val="0"/>
              </a:spcBef>
              <a:spcAft>
                <a:spcPct val="0"/>
              </a:spcAft>
              <a:defRPr sz="4400">
                <a:solidFill>
                  <a:schemeClr val="tx2"/>
                </a:solidFill>
                <a:latin typeface="Gill Sans Light" charset="0"/>
              </a:defRPr>
            </a:lvl3pPr>
            <a:lvl4pPr algn="ctr" rtl="0" fontAlgn="base">
              <a:spcBef>
                <a:spcPct val="0"/>
              </a:spcBef>
              <a:spcAft>
                <a:spcPct val="0"/>
              </a:spcAft>
              <a:defRPr sz="4400">
                <a:solidFill>
                  <a:schemeClr val="tx2"/>
                </a:solidFill>
                <a:latin typeface="Gill Sans Light" charset="0"/>
              </a:defRPr>
            </a:lvl4pPr>
            <a:lvl5pPr algn="ctr" rtl="0" fontAlgn="base">
              <a:spcBef>
                <a:spcPct val="0"/>
              </a:spcBef>
              <a:spcAft>
                <a:spcPct val="0"/>
              </a:spcAft>
              <a:defRPr sz="4400">
                <a:solidFill>
                  <a:schemeClr val="tx2"/>
                </a:solidFill>
                <a:latin typeface="Gill Sans Light" charset="0"/>
              </a:defRPr>
            </a:lvl5pPr>
            <a:lvl6pPr marL="457200" algn="ctr" rtl="0" fontAlgn="base">
              <a:spcBef>
                <a:spcPct val="0"/>
              </a:spcBef>
              <a:spcAft>
                <a:spcPct val="0"/>
              </a:spcAft>
              <a:defRPr sz="4400">
                <a:solidFill>
                  <a:schemeClr val="tx2"/>
                </a:solidFill>
                <a:latin typeface="Gill Sans Light" charset="0"/>
              </a:defRPr>
            </a:lvl6pPr>
            <a:lvl7pPr marL="914400" algn="ctr" rtl="0" fontAlgn="base">
              <a:spcBef>
                <a:spcPct val="0"/>
              </a:spcBef>
              <a:spcAft>
                <a:spcPct val="0"/>
              </a:spcAft>
              <a:defRPr sz="4400">
                <a:solidFill>
                  <a:schemeClr val="tx2"/>
                </a:solidFill>
                <a:latin typeface="Gill Sans Light" charset="0"/>
              </a:defRPr>
            </a:lvl7pPr>
            <a:lvl8pPr marL="1371600" algn="ctr" rtl="0" fontAlgn="base">
              <a:spcBef>
                <a:spcPct val="0"/>
              </a:spcBef>
              <a:spcAft>
                <a:spcPct val="0"/>
              </a:spcAft>
              <a:defRPr sz="4400">
                <a:solidFill>
                  <a:schemeClr val="tx2"/>
                </a:solidFill>
                <a:latin typeface="Gill Sans Light" charset="0"/>
              </a:defRPr>
            </a:lvl8pPr>
            <a:lvl9pPr marL="1828800" algn="ctr" rtl="0" fontAlgn="base">
              <a:spcBef>
                <a:spcPct val="0"/>
              </a:spcBef>
              <a:spcAft>
                <a:spcPct val="0"/>
              </a:spcAft>
              <a:defRPr sz="4400">
                <a:solidFill>
                  <a:schemeClr val="tx2"/>
                </a:solidFill>
                <a:latin typeface="Gill Sans Light" charset="0"/>
              </a:defRPr>
            </a:lvl9pPr>
          </a:lstStyle>
          <a:p>
            <a:pPr>
              <a:defRPr sz="1800"/>
            </a:pPr>
            <a:r>
              <a:rPr lang="en-US" sz="3500" dirty="0"/>
              <a:t>Estimates of Anglo-Saxon contribution to modern British genomes </a:t>
            </a:r>
          </a:p>
        </p:txBody>
      </p:sp>
      <p:sp>
        <p:nvSpPr>
          <p:cNvPr id="4" name="Shape 90"/>
          <p:cNvSpPr txBox="1">
            <a:spLocks/>
          </p:cNvSpPr>
          <p:nvPr/>
        </p:nvSpPr>
        <p:spPr bwMode="auto">
          <a:xfrm>
            <a:off x="669727" y="4752182"/>
            <a:ext cx="7804547" cy="189993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ヒラギノ角ゴ Pro W3" charset="-128"/>
              </a:defRPr>
            </a:lvl2pPr>
            <a:lvl3pPr marL="1143000" indent="-228600" algn="l" rtl="0" fontAlgn="base">
              <a:spcBef>
                <a:spcPct val="20000"/>
              </a:spcBef>
              <a:spcAft>
                <a:spcPct val="0"/>
              </a:spcAft>
              <a:buChar char="•"/>
              <a:defRPr sz="2400">
                <a:solidFill>
                  <a:schemeClr val="tx1"/>
                </a:solidFill>
                <a:latin typeface="+mn-lt"/>
                <a:ea typeface="ヒラギノ角ゴ Pro W3" charset="-128"/>
              </a:defRPr>
            </a:lvl3pPr>
            <a:lvl4pPr marL="1600200" indent="-228600" algn="l" rtl="0" fontAlgn="base">
              <a:spcBef>
                <a:spcPct val="20000"/>
              </a:spcBef>
              <a:spcAft>
                <a:spcPct val="0"/>
              </a:spcAft>
              <a:buChar char="–"/>
              <a:defRPr sz="2000">
                <a:solidFill>
                  <a:schemeClr val="tx1"/>
                </a:solidFill>
                <a:latin typeface="+mn-lt"/>
                <a:ea typeface="ヒラギノ角ゴ Pro W3" charset="-128"/>
              </a:defRPr>
            </a:lvl4pPr>
            <a:lvl5pPr marL="2057400" indent="-228600" algn="l" rtl="0" fontAlgn="base">
              <a:spcBef>
                <a:spcPct val="20000"/>
              </a:spcBef>
              <a:spcAft>
                <a:spcPct val="0"/>
              </a:spcAft>
              <a:buChar char="»"/>
              <a:defRPr sz="2000">
                <a:solidFill>
                  <a:schemeClr val="tx1"/>
                </a:solidFill>
                <a:latin typeface="+mn-lt"/>
                <a:ea typeface="ヒラギノ角ゴ Pro W3" charset="-128"/>
              </a:defRPr>
            </a:lvl5pPr>
            <a:lvl6pPr marL="2514600" indent="-228600" algn="l" rtl="0" fontAlgn="base">
              <a:spcBef>
                <a:spcPct val="20000"/>
              </a:spcBef>
              <a:spcAft>
                <a:spcPct val="0"/>
              </a:spcAft>
              <a:buChar char="»"/>
              <a:defRPr sz="2000">
                <a:solidFill>
                  <a:schemeClr val="tx1"/>
                </a:solidFill>
                <a:latin typeface="+mn-lt"/>
                <a:ea typeface="ヒラギノ角ゴ Pro W3" charset="-128"/>
              </a:defRPr>
            </a:lvl6pPr>
            <a:lvl7pPr marL="2971800" indent="-228600" algn="l" rtl="0" fontAlgn="base">
              <a:spcBef>
                <a:spcPct val="20000"/>
              </a:spcBef>
              <a:spcAft>
                <a:spcPct val="0"/>
              </a:spcAft>
              <a:buChar char="»"/>
              <a:defRPr sz="2000">
                <a:solidFill>
                  <a:schemeClr val="tx1"/>
                </a:solidFill>
                <a:latin typeface="+mn-lt"/>
                <a:ea typeface="ヒラギノ角ゴ Pro W3" charset="-128"/>
              </a:defRPr>
            </a:lvl7pPr>
            <a:lvl8pPr marL="3429000" indent="-228600" algn="l" rtl="0" fontAlgn="base">
              <a:spcBef>
                <a:spcPct val="20000"/>
              </a:spcBef>
              <a:spcAft>
                <a:spcPct val="0"/>
              </a:spcAft>
              <a:buChar char="»"/>
              <a:defRPr sz="2000">
                <a:solidFill>
                  <a:schemeClr val="tx1"/>
                </a:solidFill>
                <a:latin typeface="+mn-lt"/>
                <a:ea typeface="ヒラギノ角ゴ Pro W3" charset="-128"/>
              </a:defRPr>
            </a:lvl8pPr>
            <a:lvl9pPr marL="3886200" indent="-228600" algn="l" rtl="0" fontAlgn="base">
              <a:spcBef>
                <a:spcPct val="20000"/>
              </a:spcBef>
              <a:spcAft>
                <a:spcPct val="0"/>
              </a:spcAft>
              <a:buChar char="»"/>
              <a:defRPr sz="2000">
                <a:solidFill>
                  <a:schemeClr val="tx1"/>
                </a:solidFill>
                <a:latin typeface="+mn-lt"/>
                <a:ea typeface="ヒラギノ角ゴ Pro W3" charset="-128"/>
              </a:defRPr>
            </a:lvl9pPr>
          </a:lstStyle>
          <a:p>
            <a:pPr marL="281275" indent="-281275" defTabSz="369675">
              <a:spcBef>
                <a:spcPts val="2601"/>
              </a:spcBef>
              <a:defRPr sz="1800"/>
            </a:pPr>
            <a:r>
              <a:rPr lang="en-US" sz="2300" dirty="0"/>
              <a:t>Suggests ~30% Saxon contribution to samples in East of England, and ~20% to UK10K samples from Wales and Scotland</a:t>
            </a:r>
          </a:p>
          <a:p>
            <a:pPr marL="281275" indent="-281275" defTabSz="369675">
              <a:spcBef>
                <a:spcPts val="2601"/>
              </a:spcBef>
              <a:defRPr sz="1800"/>
            </a:pPr>
            <a:r>
              <a:rPr lang="en-US" sz="2300" dirty="0"/>
              <a:t>Consistent with 20-40% indirect estimate from POBI (Peoples of the British Isles) study</a:t>
            </a:r>
          </a:p>
        </p:txBody>
      </p:sp>
    </p:spTree>
    <p:extLst>
      <p:ext uri="{BB962C8B-B14F-4D97-AF65-F5344CB8AC3E}">
        <p14:creationId xmlns:p14="http://schemas.microsoft.com/office/powerpoint/2010/main" val="10967613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a:spLocks noGrp="1"/>
          </p:cNvSpPr>
          <p:nvPr>
            <p:ph type="title"/>
          </p:nvPr>
        </p:nvSpPr>
        <p:spPr>
          <a:xfrm>
            <a:off x="669727" y="312540"/>
            <a:ext cx="7804547" cy="1080248"/>
          </a:xfrm>
          <a:prstGeom prst="rect">
            <a:avLst/>
          </a:prstGeom>
        </p:spPr>
        <p:txBody>
          <a:bodyPr/>
          <a:lstStyle>
            <a:lvl1pPr defTabSz="549148">
              <a:defRPr sz="7519"/>
            </a:lvl1pPr>
          </a:lstStyle>
          <a:p>
            <a:pPr lvl="0">
              <a:defRPr sz="1800"/>
            </a:pPr>
            <a:r>
              <a:rPr sz="5300"/>
              <a:t>The rare allele coalescent</a:t>
            </a:r>
          </a:p>
        </p:txBody>
      </p:sp>
      <p:sp>
        <p:nvSpPr>
          <p:cNvPr id="93" name="Shape 93"/>
          <p:cNvSpPr>
            <a:spLocks noGrp="1"/>
          </p:cNvSpPr>
          <p:nvPr>
            <p:ph type="body" idx="1"/>
          </p:nvPr>
        </p:nvSpPr>
        <p:spPr>
          <a:prstGeom prst="rect">
            <a:avLst/>
          </a:prstGeom>
        </p:spPr>
        <p:txBody>
          <a:bodyPr/>
          <a:lstStyle/>
          <a:p>
            <a:pPr lvl="0">
              <a:defRPr sz="1800"/>
            </a:pPr>
            <a:r>
              <a:rPr sz="2800" dirty="0"/>
              <a:t>Goal: Estimate demographic history (population sizes and split times) from rare variants</a:t>
            </a:r>
          </a:p>
          <a:p>
            <a:pPr lvl="0">
              <a:defRPr sz="1800"/>
            </a:pPr>
            <a:r>
              <a:rPr sz="2800" dirty="0"/>
              <a:t>Compute likelihood of demographic model given a distribution of rare variants</a:t>
            </a:r>
          </a:p>
        </p:txBody>
      </p:sp>
      <p:pic>
        <p:nvPicPr>
          <p:cNvPr id="15" name="Picture 14" descr="PastedGraphic-1.pdf"/>
          <p:cNvPicPr>
            <a:picLocks noChangeAspect="1"/>
          </p:cNvPicPr>
          <p:nvPr/>
        </p:nvPicPr>
        <p:blipFill rotWithShape="1">
          <a:blip r:embed="rId2">
            <a:extLst>
              <a:ext uri="{28A0092B-C50C-407E-A947-70E740481C1C}">
                <a14:useLocalDpi xmlns:a14="http://schemas.microsoft.com/office/drawing/2010/main" val="0"/>
              </a:ext>
            </a:extLst>
          </a:blip>
          <a:srcRect t="20563" b="21083"/>
          <a:stretch/>
        </p:blipFill>
        <p:spPr>
          <a:xfrm>
            <a:off x="3923928" y="1845411"/>
            <a:ext cx="5510881" cy="4550742"/>
          </a:xfrm>
          <a:prstGeom prst="rect">
            <a:avLst/>
          </a:prstGeom>
        </p:spPr>
      </p:pic>
      <p:sp>
        <p:nvSpPr>
          <p:cNvPr id="5" name="TextBox 4"/>
          <p:cNvSpPr txBox="1"/>
          <p:nvPr/>
        </p:nvSpPr>
        <p:spPr>
          <a:xfrm>
            <a:off x="2779244" y="6382866"/>
            <a:ext cx="6364756" cy="461665"/>
          </a:xfrm>
          <a:prstGeom prst="rect">
            <a:avLst/>
          </a:prstGeom>
          <a:noFill/>
        </p:spPr>
        <p:txBody>
          <a:bodyPr wrap="none" rtlCol="0">
            <a:spAutoFit/>
          </a:bodyPr>
          <a:lstStyle/>
          <a:p>
            <a:r>
              <a:rPr lang="en-US" sz="2400" dirty="0">
                <a:solidFill>
                  <a:srgbClr val="0070C0"/>
                </a:solidFill>
              </a:rPr>
              <a:t>Stephan </a:t>
            </a:r>
            <a:r>
              <a:rPr lang="en-US" sz="2400" dirty="0" err="1">
                <a:solidFill>
                  <a:srgbClr val="0070C0"/>
                </a:solidFill>
              </a:rPr>
              <a:t>Schiffels</a:t>
            </a:r>
            <a:r>
              <a:rPr lang="en-US" sz="2400" dirty="0">
                <a:solidFill>
                  <a:srgbClr val="0070C0"/>
                </a:solidFill>
              </a:rPr>
              <a:t> (Nature Communications, 2016)</a:t>
            </a:r>
          </a:p>
        </p:txBody>
      </p:sp>
    </p:spTree>
    <p:extLst>
      <p:ext uri="{BB962C8B-B14F-4D97-AF65-F5344CB8AC3E}">
        <p14:creationId xmlns:p14="http://schemas.microsoft.com/office/powerpoint/2010/main" val="89838440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p:cNvSpPr>
          <p:nvPr>
            <p:ph type="title"/>
          </p:nvPr>
        </p:nvSpPr>
        <p:spPr>
          <a:xfrm>
            <a:off x="669727" y="312540"/>
            <a:ext cx="7804547" cy="1080248"/>
          </a:xfrm>
          <a:prstGeom prst="rect">
            <a:avLst/>
          </a:prstGeom>
        </p:spPr>
        <p:txBody>
          <a:bodyPr/>
          <a:lstStyle>
            <a:lvl1pPr defTabSz="549148">
              <a:defRPr sz="7519"/>
            </a:lvl1pPr>
          </a:lstStyle>
          <a:p>
            <a:pPr lvl="0">
              <a:defRPr sz="1800"/>
            </a:pPr>
            <a:r>
              <a:rPr lang="en-GB" sz="5300" dirty="0" err="1"/>
              <a:t>RareCoal</a:t>
            </a:r>
            <a:r>
              <a:rPr lang="en-GB" sz="5300" dirty="0"/>
              <a:t> model</a:t>
            </a:r>
            <a:endParaRPr sz="5300" dirty="0"/>
          </a:p>
        </p:txBody>
      </p:sp>
      <p:pic>
        <p:nvPicPr>
          <p:cNvPr id="118" name="pasted-image.pdf"/>
          <p:cNvPicPr/>
          <p:nvPr/>
        </p:nvPicPr>
        <p:blipFill>
          <a:blip r:embed="rId2">
            <a:extLst/>
          </a:blip>
          <a:stretch>
            <a:fillRect/>
          </a:stretch>
        </p:blipFill>
        <p:spPr>
          <a:xfrm>
            <a:off x="2499647" y="2983291"/>
            <a:ext cx="625079" cy="366118"/>
          </a:xfrm>
          <a:prstGeom prst="rect">
            <a:avLst/>
          </a:prstGeom>
          <a:ln w="12700">
            <a:miter lim="400000"/>
          </a:ln>
        </p:spPr>
      </p:pic>
      <p:pic>
        <p:nvPicPr>
          <p:cNvPr id="16" name="Picture 15" descr="PastedGraphic-1.pdf"/>
          <p:cNvPicPr>
            <a:picLocks noChangeAspect="1"/>
          </p:cNvPicPr>
          <p:nvPr/>
        </p:nvPicPr>
        <p:blipFill rotWithShape="1">
          <a:blip r:embed="rId3">
            <a:extLst>
              <a:ext uri="{28A0092B-C50C-407E-A947-70E740481C1C}">
                <a14:useLocalDpi xmlns:a14="http://schemas.microsoft.com/office/drawing/2010/main" val="0"/>
              </a:ext>
            </a:extLst>
          </a:blip>
          <a:srcRect t="20563" b="21083"/>
          <a:stretch/>
        </p:blipFill>
        <p:spPr>
          <a:xfrm>
            <a:off x="4283968" y="1845411"/>
            <a:ext cx="5510881" cy="4550742"/>
          </a:xfrm>
          <a:prstGeom prst="rect">
            <a:avLst/>
          </a:prstGeom>
        </p:spPr>
      </p:pic>
      <p:pic>
        <p:nvPicPr>
          <p:cNvPr id="119" name="pasted-image.pdf"/>
          <p:cNvPicPr/>
          <p:nvPr/>
        </p:nvPicPr>
        <p:blipFill>
          <a:blip r:embed="rId4">
            <a:extLst/>
          </a:blip>
          <a:stretch>
            <a:fillRect/>
          </a:stretch>
        </p:blipFill>
        <p:spPr>
          <a:xfrm>
            <a:off x="2713150" y="5896833"/>
            <a:ext cx="660798" cy="330399"/>
          </a:xfrm>
          <a:prstGeom prst="rect">
            <a:avLst/>
          </a:prstGeom>
          <a:ln w="12700">
            <a:miter lim="400000"/>
          </a:ln>
        </p:spPr>
      </p:pic>
      <p:sp>
        <p:nvSpPr>
          <p:cNvPr id="107" name="Shape 107"/>
          <p:cNvSpPr>
            <a:spLocks noGrp="1"/>
          </p:cNvSpPr>
          <p:nvPr>
            <p:ph type="body" idx="1"/>
          </p:nvPr>
        </p:nvSpPr>
        <p:spPr>
          <a:xfrm>
            <a:off x="179512" y="2102180"/>
            <a:ext cx="5334026" cy="3703084"/>
          </a:xfrm>
          <a:prstGeom prst="rect">
            <a:avLst/>
          </a:prstGeom>
        </p:spPr>
        <p:txBody>
          <a:bodyPr anchor="t">
            <a:normAutofit fontScale="92500" lnSpcReduction="10000"/>
          </a:bodyPr>
          <a:lstStyle/>
          <a:p>
            <a:pPr>
              <a:spcBef>
                <a:spcPts val="3305"/>
              </a:spcBef>
              <a:defRPr sz="1800"/>
            </a:pPr>
            <a:r>
              <a:rPr sz="2400" dirty="0"/>
              <a:t>Idea: Define recursion equations for probability of observing </a:t>
            </a:r>
            <a:r>
              <a:rPr sz="2400" b="1" dirty="0"/>
              <a:t>i</a:t>
            </a:r>
            <a:r>
              <a:rPr sz="2400" dirty="0"/>
              <a:t> derived alleles in population </a:t>
            </a:r>
            <a:r>
              <a:rPr sz="2400" b="1" dirty="0"/>
              <a:t>k</a:t>
            </a:r>
            <a:r>
              <a:rPr sz="2400" dirty="0"/>
              <a:t>:</a:t>
            </a:r>
          </a:p>
          <a:p>
            <a:pPr>
              <a:spcBef>
                <a:spcPts val="3305"/>
              </a:spcBef>
              <a:defRPr sz="1800"/>
            </a:pPr>
            <a:r>
              <a:rPr sz="2400" dirty="0"/>
              <a:t>Given a demographic model, propagate this probability backwards in time to get full likelihood of the data.</a:t>
            </a:r>
          </a:p>
          <a:p>
            <a:pPr>
              <a:spcBef>
                <a:spcPts val="3305"/>
              </a:spcBef>
              <a:defRPr sz="1800"/>
            </a:pPr>
            <a:r>
              <a:rPr sz="2400" dirty="0"/>
              <a:t>Key simplification: Treat number of ancestral alleles over time as average (mean-field approximation):</a:t>
            </a:r>
          </a:p>
        </p:txBody>
      </p:sp>
      <p:sp>
        <p:nvSpPr>
          <p:cNvPr id="7" name="TextBox 6"/>
          <p:cNvSpPr txBox="1"/>
          <p:nvPr/>
        </p:nvSpPr>
        <p:spPr>
          <a:xfrm>
            <a:off x="2779244" y="6382866"/>
            <a:ext cx="6364756" cy="461665"/>
          </a:xfrm>
          <a:prstGeom prst="rect">
            <a:avLst/>
          </a:prstGeom>
          <a:noFill/>
        </p:spPr>
        <p:txBody>
          <a:bodyPr wrap="none" rtlCol="0">
            <a:spAutoFit/>
          </a:bodyPr>
          <a:lstStyle/>
          <a:p>
            <a:r>
              <a:rPr lang="en-US" sz="2400" dirty="0">
                <a:solidFill>
                  <a:srgbClr val="0070C0"/>
                </a:solidFill>
              </a:rPr>
              <a:t>Stephan </a:t>
            </a:r>
            <a:r>
              <a:rPr lang="en-US" sz="2400" dirty="0" err="1">
                <a:solidFill>
                  <a:srgbClr val="0070C0"/>
                </a:solidFill>
              </a:rPr>
              <a:t>Schiffels</a:t>
            </a:r>
            <a:r>
              <a:rPr lang="en-US" sz="2400" dirty="0">
                <a:solidFill>
                  <a:srgbClr val="0070C0"/>
                </a:solidFill>
              </a:rPr>
              <a:t> (Nature Communications, 2016)</a:t>
            </a:r>
          </a:p>
        </p:txBody>
      </p:sp>
    </p:spTree>
    <p:extLst>
      <p:ext uri="{BB962C8B-B14F-4D97-AF65-F5344CB8AC3E}">
        <p14:creationId xmlns:p14="http://schemas.microsoft.com/office/powerpoint/2010/main" val="189155971"/>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0"/>
            <a:ext cx="8330514" cy="6858000"/>
          </a:xfrm>
          <a:prstGeom prst="rect">
            <a:avLst/>
          </a:prstGeom>
        </p:spPr>
      </p:pic>
    </p:spTree>
    <p:extLst>
      <p:ext uri="{BB962C8B-B14F-4D97-AF65-F5344CB8AC3E}">
        <p14:creationId xmlns:p14="http://schemas.microsoft.com/office/powerpoint/2010/main" val="1762174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coalescent</a:t>
            </a:r>
          </a:p>
        </p:txBody>
      </p:sp>
      <p:sp>
        <p:nvSpPr>
          <p:cNvPr id="3" name="Content Placeholder 2"/>
          <p:cNvSpPr>
            <a:spLocks noGrp="1"/>
          </p:cNvSpPr>
          <p:nvPr>
            <p:ph idx="1"/>
          </p:nvPr>
        </p:nvSpPr>
        <p:spPr/>
        <p:txBody>
          <a:bodyPr>
            <a:normAutofit/>
          </a:bodyPr>
          <a:lstStyle/>
          <a:p>
            <a:r>
              <a:rPr lang="en-US" dirty="0"/>
              <a:t>As we add extra sequences, they are increasingly likely to coalesce very fast, and increasingly unlikely to affect the full TMRCA</a:t>
            </a:r>
          </a:p>
          <a:p>
            <a:endParaRPr lang="en-US" dirty="0"/>
          </a:p>
          <a:p>
            <a:endParaRPr lang="en-US" dirty="0"/>
          </a:p>
          <a:p>
            <a:r>
              <a:rPr lang="en-US" dirty="0"/>
              <a:t>Trees are very variable</a:t>
            </a:r>
          </a:p>
          <a:p>
            <a:pPr lvl="1"/>
            <a:r>
              <a:rPr lang="en-US" dirty="0"/>
              <a:t>E.g. 4 samples </a:t>
            </a:r>
          </a:p>
          <a:p>
            <a:pPr marL="457200" lvl="1" indent="0">
              <a:buNone/>
            </a:pPr>
            <a:r>
              <a:rPr lang="en-US" dirty="0"/>
              <a:t>	on 6 leaves</a:t>
            </a:r>
          </a:p>
        </p:txBody>
      </p:sp>
      <p:pic>
        <p:nvPicPr>
          <p:cNvPr id="4" name="Picture 3" descr="Screen Shot 2013-03-05 at 08.55.51.png"/>
          <p:cNvPicPr>
            <a:picLocks noChangeAspect="1"/>
          </p:cNvPicPr>
          <p:nvPr/>
        </p:nvPicPr>
        <p:blipFill rotWithShape="1">
          <a:blip r:embed="rId2">
            <a:extLst>
              <a:ext uri="{28A0092B-C50C-407E-A947-70E740481C1C}">
                <a14:useLocalDpi xmlns:a14="http://schemas.microsoft.com/office/drawing/2010/main" val="0"/>
              </a:ext>
            </a:extLst>
          </a:blip>
          <a:srcRect b="17639"/>
          <a:stretch/>
        </p:blipFill>
        <p:spPr>
          <a:xfrm>
            <a:off x="2523439" y="3112071"/>
            <a:ext cx="4318000" cy="794953"/>
          </a:xfrm>
          <a:prstGeom prst="rect">
            <a:avLst/>
          </a:prstGeom>
        </p:spPr>
      </p:pic>
      <p:pic>
        <p:nvPicPr>
          <p:cNvPr id="5" name="Picture 4" descr="Screen Shot 2013-03-05 at 08.58.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493" y="5032041"/>
            <a:ext cx="5260308" cy="1636129"/>
          </a:xfrm>
          <a:prstGeom prst="rect">
            <a:avLst/>
          </a:prstGeom>
        </p:spPr>
      </p:pic>
    </p:spTree>
    <p:extLst>
      <p:ext uri="{BB962C8B-B14F-4D97-AF65-F5344CB8AC3E}">
        <p14:creationId xmlns:p14="http://schemas.microsoft.com/office/powerpoint/2010/main" val="33204508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7300"/>
            <a:ext cx="9144000" cy="4335617"/>
          </a:xfrm>
          <a:prstGeom prst="rect">
            <a:avLst/>
          </a:prstGeom>
        </p:spPr>
      </p:pic>
    </p:spTree>
    <p:extLst>
      <p:ext uri="{BB962C8B-B14F-4D97-AF65-F5344CB8AC3E}">
        <p14:creationId xmlns:p14="http://schemas.microsoft.com/office/powerpoint/2010/main" val="20225477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17055" cy="6858000"/>
          </a:xfrm>
          <a:prstGeom prst="rect">
            <a:avLst/>
          </a:prstGeom>
        </p:spPr>
      </p:pic>
    </p:spTree>
    <p:extLst>
      <p:ext uri="{BB962C8B-B14F-4D97-AF65-F5344CB8AC3E}">
        <p14:creationId xmlns:p14="http://schemas.microsoft.com/office/powerpoint/2010/main" val="6786280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p:cNvSpPr>
          <p:nvPr>
            <p:ph type="title"/>
          </p:nvPr>
        </p:nvSpPr>
        <p:spPr>
          <a:xfrm>
            <a:off x="669727" y="44648"/>
            <a:ext cx="7804547" cy="761825"/>
          </a:xfrm>
          <a:prstGeom prst="rect">
            <a:avLst/>
          </a:prstGeom>
        </p:spPr>
        <p:txBody>
          <a:bodyPr/>
          <a:lstStyle>
            <a:lvl1pPr defTabSz="537463">
              <a:defRPr sz="5704"/>
            </a:lvl1pPr>
          </a:lstStyle>
          <a:p>
            <a:pPr lvl="0">
              <a:defRPr sz="1800"/>
            </a:pPr>
            <a:r>
              <a:rPr sz="4010"/>
              <a:t>Test inference with simulated data</a:t>
            </a:r>
          </a:p>
        </p:txBody>
      </p:sp>
      <p:grpSp>
        <p:nvGrpSpPr>
          <p:cNvPr id="150" name="Group 150"/>
          <p:cNvGrpSpPr/>
          <p:nvPr/>
        </p:nvGrpSpPr>
        <p:grpSpPr>
          <a:xfrm>
            <a:off x="459560" y="758279"/>
            <a:ext cx="4392695" cy="3270248"/>
            <a:chOff x="716734" y="-508000"/>
            <a:chExt cx="6247387" cy="4651019"/>
          </a:xfrm>
        </p:grpSpPr>
        <p:grpSp>
          <p:nvGrpSpPr>
            <p:cNvPr id="126" name="Group 126"/>
            <p:cNvGrpSpPr/>
            <p:nvPr/>
          </p:nvGrpSpPr>
          <p:grpSpPr>
            <a:xfrm>
              <a:off x="1812482" y="1158375"/>
              <a:ext cx="3329105" cy="2978023"/>
              <a:chOff x="0" y="0"/>
              <a:chExt cx="3329103" cy="2978022"/>
            </a:xfrm>
          </p:grpSpPr>
          <p:sp>
            <p:nvSpPr>
              <p:cNvPr id="122" name="Shape 122"/>
              <p:cNvSpPr/>
              <p:nvPr/>
            </p:nvSpPr>
            <p:spPr>
              <a:xfrm>
                <a:off x="0" y="2203843"/>
                <a:ext cx="802278" cy="7741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569" y="0"/>
                    </a:lnTo>
                    <a:lnTo>
                      <a:pt x="21600" y="21304"/>
                    </a:lnTo>
                  </a:path>
                </a:pathLst>
              </a:custGeom>
              <a:noFill/>
              <a:ln w="63500" cap="flat">
                <a:solidFill>
                  <a:srgbClr val="000000"/>
                </a:solidFill>
                <a:prstDash val="solid"/>
                <a:miter lim="400000"/>
              </a:ln>
              <a:effectLst/>
            </p:spPr>
            <p:txBody>
              <a:bodyPr wrap="square" lIns="0" tIns="0" rIns="0" bIns="0" numCol="1" anchor="ctr">
                <a:noAutofit/>
              </a:bodyPr>
              <a:lstStyle/>
              <a:p>
                <a:pPr lvl="0">
                  <a:defRPr sz="2400"/>
                </a:pPr>
                <a:endParaRPr sz="1687"/>
              </a:p>
            </p:txBody>
          </p:sp>
          <p:sp>
            <p:nvSpPr>
              <p:cNvPr id="123" name="Shape 123"/>
              <p:cNvSpPr/>
              <p:nvPr/>
            </p:nvSpPr>
            <p:spPr>
              <a:xfrm>
                <a:off x="1587688" y="1566407"/>
                <a:ext cx="802278" cy="14116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569" y="0"/>
                    </a:lnTo>
                    <a:lnTo>
                      <a:pt x="21600" y="21304"/>
                    </a:lnTo>
                  </a:path>
                </a:pathLst>
              </a:custGeom>
              <a:noFill/>
              <a:ln w="63500" cap="flat">
                <a:solidFill>
                  <a:srgbClr val="000000"/>
                </a:solidFill>
                <a:prstDash val="solid"/>
                <a:miter lim="400000"/>
              </a:ln>
              <a:effectLst/>
            </p:spPr>
            <p:txBody>
              <a:bodyPr wrap="square" lIns="0" tIns="0" rIns="0" bIns="0" numCol="1" anchor="ctr">
                <a:noAutofit/>
              </a:bodyPr>
              <a:lstStyle/>
              <a:p>
                <a:pPr lvl="0">
                  <a:defRPr sz="2400"/>
                </a:pPr>
                <a:endParaRPr sz="1687"/>
              </a:p>
            </p:txBody>
          </p:sp>
          <p:sp>
            <p:nvSpPr>
              <p:cNvPr id="124" name="Shape 124"/>
              <p:cNvSpPr/>
              <p:nvPr/>
            </p:nvSpPr>
            <p:spPr>
              <a:xfrm>
                <a:off x="1996796" y="837269"/>
                <a:ext cx="1332308" cy="2131588"/>
              </a:xfrm>
              <a:custGeom>
                <a:avLst/>
                <a:gdLst/>
                <a:ahLst/>
                <a:cxnLst>
                  <a:cxn ang="0">
                    <a:pos x="wd2" y="hd2"/>
                  </a:cxn>
                  <a:cxn ang="5400000">
                    <a:pos x="wd2" y="hd2"/>
                  </a:cxn>
                  <a:cxn ang="10800000">
                    <a:pos x="wd2" y="hd2"/>
                  </a:cxn>
                  <a:cxn ang="16200000">
                    <a:pos x="wd2" y="hd2"/>
                  </a:cxn>
                </a:cxnLst>
                <a:rect l="0" t="0" r="r" b="b"/>
                <a:pathLst>
                  <a:path w="21600" h="21600" extrusionOk="0">
                    <a:moveTo>
                      <a:pt x="0" y="7390"/>
                    </a:moveTo>
                    <a:lnTo>
                      <a:pt x="0" y="0"/>
                    </a:lnTo>
                    <a:lnTo>
                      <a:pt x="21600" y="0"/>
                    </a:lnTo>
                    <a:lnTo>
                      <a:pt x="21600" y="21600"/>
                    </a:lnTo>
                  </a:path>
                </a:pathLst>
              </a:custGeom>
              <a:noFill/>
              <a:ln w="63500" cap="flat">
                <a:solidFill>
                  <a:srgbClr val="000000"/>
                </a:solidFill>
                <a:prstDash val="solid"/>
                <a:miter lim="400000"/>
              </a:ln>
              <a:effectLst/>
            </p:spPr>
            <p:txBody>
              <a:bodyPr wrap="square" lIns="0" tIns="0" rIns="0" bIns="0" numCol="1" anchor="ctr">
                <a:noAutofit/>
              </a:bodyPr>
              <a:lstStyle/>
              <a:p>
                <a:pPr lvl="0">
                  <a:defRPr sz="2400"/>
                </a:pPr>
                <a:endParaRPr sz="1687"/>
              </a:p>
            </p:txBody>
          </p:sp>
          <p:sp>
            <p:nvSpPr>
              <p:cNvPr id="125" name="Shape 125"/>
              <p:cNvSpPr/>
              <p:nvPr/>
            </p:nvSpPr>
            <p:spPr>
              <a:xfrm>
                <a:off x="385443" y="0"/>
                <a:ext cx="2191524" cy="22173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8112"/>
                    </a:lnTo>
                  </a:path>
                </a:pathLst>
              </a:custGeom>
              <a:noFill/>
              <a:ln w="63500" cap="flat">
                <a:solidFill>
                  <a:srgbClr val="000000"/>
                </a:solidFill>
                <a:prstDash val="solid"/>
                <a:miter lim="400000"/>
              </a:ln>
              <a:effectLst/>
            </p:spPr>
            <p:txBody>
              <a:bodyPr wrap="square" lIns="0" tIns="0" rIns="0" bIns="0" numCol="1" anchor="ctr">
                <a:noAutofit/>
              </a:bodyPr>
              <a:lstStyle/>
              <a:p>
                <a:pPr lvl="0">
                  <a:defRPr sz="2400"/>
                </a:pPr>
                <a:endParaRPr sz="1687"/>
              </a:p>
            </p:txBody>
          </p:sp>
        </p:grpSp>
        <p:sp>
          <p:nvSpPr>
            <p:cNvPr id="127" name="Shape 127"/>
            <p:cNvSpPr/>
            <p:nvPr/>
          </p:nvSpPr>
          <p:spPr>
            <a:xfrm flipV="1">
              <a:off x="1394687" y="265593"/>
              <a:ext cx="1" cy="387742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pPr>
              <a:endParaRPr sz="1687"/>
            </a:p>
          </p:txBody>
        </p:sp>
        <p:sp>
          <p:nvSpPr>
            <p:cNvPr id="128" name="Shape 128"/>
            <p:cNvSpPr/>
            <p:nvPr/>
          </p:nvSpPr>
          <p:spPr>
            <a:xfrm flipV="1">
              <a:off x="3389292" y="495164"/>
              <a:ext cx="1" cy="676871"/>
            </a:xfrm>
            <a:prstGeom prst="line">
              <a:avLst/>
            </a:prstGeom>
            <a:noFill/>
            <a:ln w="63500" cap="flat">
              <a:solidFill>
                <a:srgbClr val="000000"/>
              </a:solidFill>
              <a:prstDash val="solid"/>
              <a:miter lim="400000"/>
            </a:ln>
            <a:effectLst/>
          </p:spPr>
          <p:txBody>
            <a:bodyPr wrap="square" lIns="0" tIns="0" rIns="0" bIns="0" numCol="1" anchor="ctr">
              <a:noAutofit/>
            </a:bodyPr>
            <a:lstStyle/>
            <a:p>
              <a:pPr lvl="0">
                <a:defRPr sz="2400"/>
              </a:pPr>
              <a:endParaRPr sz="1687"/>
            </a:p>
          </p:txBody>
        </p:sp>
        <p:sp>
          <p:nvSpPr>
            <p:cNvPr id="129" name="Shape 129"/>
            <p:cNvSpPr/>
            <p:nvPr/>
          </p:nvSpPr>
          <p:spPr>
            <a:xfrm>
              <a:off x="733154" y="3190727"/>
              <a:ext cx="584716" cy="3981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000"/>
              </a:lvl1pPr>
            </a:lstStyle>
            <a:p>
              <a:pPr lvl="0">
                <a:defRPr sz="1800"/>
              </a:pPr>
              <a:r>
                <a:rPr sz="1406"/>
                <a:t>100</a:t>
              </a:r>
            </a:p>
          </p:txBody>
        </p:sp>
        <p:sp>
          <p:nvSpPr>
            <p:cNvPr id="130" name="Shape 130"/>
            <p:cNvSpPr/>
            <p:nvPr/>
          </p:nvSpPr>
          <p:spPr>
            <a:xfrm>
              <a:off x="750280" y="2535158"/>
              <a:ext cx="567590" cy="3981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000"/>
              </a:lvl1pPr>
            </a:lstStyle>
            <a:p>
              <a:pPr lvl="0">
                <a:defRPr sz="1800"/>
              </a:pPr>
              <a:r>
                <a:rPr sz="1406"/>
                <a:t>200</a:t>
              </a:r>
            </a:p>
          </p:txBody>
        </p:sp>
        <p:sp>
          <p:nvSpPr>
            <p:cNvPr id="131" name="Shape 131"/>
            <p:cNvSpPr/>
            <p:nvPr/>
          </p:nvSpPr>
          <p:spPr>
            <a:xfrm>
              <a:off x="716734" y="1792704"/>
              <a:ext cx="601136" cy="4045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000"/>
              </a:lvl1pPr>
            </a:lstStyle>
            <a:p>
              <a:pPr lvl="0">
                <a:defRPr sz="1800"/>
              </a:pPr>
              <a:r>
                <a:rPr sz="1406"/>
                <a:t>300</a:t>
              </a:r>
            </a:p>
          </p:txBody>
        </p:sp>
        <p:sp>
          <p:nvSpPr>
            <p:cNvPr id="132" name="Shape 132"/>
            <p:cNvSpPr/>
            <p:nvPr/>
          </p:nvSpPr>
          <p:spPr>
            <a:xfrm>
              <a:off x="784199" y="945407"/>
              <a:ext cx="579030" cy="4259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000"/>
              </a:lvl1pPr>
            </a:lstStyle>
            <a:p>
              <a:pPr lvl="0">
                <a:defRPr sz="1800"/>
              </a:pPr>
              <a:r>
                <a:rPr sz="1406"/>
                <a:t>400</a:t>
              </a:r>
            </a:p>
          </p:txBody>
        </p:sp>
        <p:sp>
          <p:nvSpPr>
            <p:cNvPr id="133" name="Shape 133"/>
            <p:cNvSpPr/>
            <p:nvPr/>
          </p:nvSpPr>
          <p:spPr>
            <a:xfrm>
              <a:off x="1394687" y="3389811"/>
              <a:ext cx="275368" cy="1"/>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lvl="0">
                <a:defRPr sz="2400"/>
              </a:pPr>
              <a:endParaRPr sz="1687"/>
            </a:p>
          </p:txBody>
        </p:sp>
        <p:sp>
          <p:nvSpPr>
            <p:cNvPr id="134" name="Shape 134"/>
            <p:cNvSpPr/>
            <p:nvPr/>
          </p:nvSpPr>
          <p:spPr>
            <a:xfrm>
              <a:off x="1394687" y="2734242"/>
              <a:ext cx="1860635" cy="1"/>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lvl="0">
                <a:defRPr sz="2400"/>
              </a:pPr>
              <a:endParaRPr sz="1687"/>
            </a:p>
          </p:txBody>
        </p:sp>
        <p:sp>
          <p:nvSpPr>
            <p:cNvPr id="135" name="Shape 135"/>
            <p:cNvSpPr/>
            <p:nvPr/>
          </p:nvSpPr>
          <p:spPr>
            <a:xfrm>
              <a:off x="1394687" y="1994983"/>
              <a:ext cx="2317371" cy="1"/>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lvl="0">
                <a:defRPr sz="2400"/>
              </a:pPr>
              <a:endParaRPr sz="1687"/>
            </a:p>
          </p:txBody>
        </p:sp>
        <p:sp>
          <p:nvSpPr>
            <p:cNvPr id="136" name="Shape 136"/>
            <p:cNvSpPr/>
            <p:nvPr/>
          </p:nvSpPr>
          <p:spPr>
            <a:xfrm>
              <a:off x="1394687" y="1158086"/>
              <a:ext cx="730445" cy="1"/>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lvl="0">
                <a:defRPr sz="2400"/>
              </a:pPr>
              <a:endParaRPr sz="1687"/>
            </a:p>
          </p:txBody>
        </p:sp>
        <p:sp>
          <p:nvSpPr>
            <p:cNvPr id="137" name="Shape 137"/>
            <p:cNvSpPr/>
            <p:nvPr/>
          </p:nvSpPr>
          <p:spPr>
            <a:xfrm>
              <a:off x="762000" y="-508000"/>
              <a:ext cx="1493358" cy="6768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lgn="l">
                <a:defRPr sz="1700"/>
              </a:lvl1pPr>
            </a:lstStyle>
            <a:p>
              <a:pPr lvl="0">
                <a:defRPr sz="1800"/>
              </a:pPr>
              <a:r>
                <a:rPr sz="1195"/>
                <a:t>Time (generations)</a:t>
              </a:r>
            </a:p>
          </p:txBody>
        </p:sp>
        <p:sp>
          <p:nvSpPr>
            <p:cNvPr id="138" name="Shape 138"/>
            <p:cNvSpPr/>
            <p:nvPr/>
          </p:nvSpPr>
          <p:spPr>
            <a:xfrm>
              <a:off x="1838873" y="3655027"/>
              <a:ext cx="432431" cy="4226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300" i="1">
                  <a:solidFill>
                    <a:srgbClr val="C82506"/>
                  </a:solidFill>
                </a:defRPr>
              </a:lvl1pPr>
            </a:lstStyle>
            <a:p>
              <a:pPr lvl="0">
                <a:defRPr sz="1800" i="0">
                  <a:solidFill>
                    <a:srgbClr val="000000"/>
                  </a:solidFill>
                </a:defRPr>
              </a:pPr>
              <a:r>
                <a:rPr sz="1617"/>
                <a:t>10</a:t>
              </a:r>
            </a:p>
          </p:txBody>
        </p:sp>
        <p:sp>
          <p:nvSpPr>
            <p:cNvPr id="139" name="Shape 139"/>
            <p:cNvSpPr/>
            <p:nvPr/>
          </p:nvSpPr>
          <p:spPr>
            <a:xfrm>
              <a:off x="2662100" y="3646908"/>
              <a:ext cx="275368" cy="3945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300" i="1">
                  <a:solidFill>
                    <a:srgbClr val="C82506"/>
                  </a:solidFill>
                </a:defRPr>
              </a:lvl1pPr>
            </a:lstStyle>
            <a:p>
              <a:pPr lvl="0">
                <a:defRPr sz="1800" i="0">
                  <a:solidFill>
                    <a:srgbClr val="000000"/>
                  </a:solidFill>
                </a:defRPr>
              </a:pPr>
              <a:r>
                <a:rPr sz="1617"/>
                <a:t>5</a:t>
              </a:r>
            </a:p>
          </p:txBody>
        </p:sp>
        <p:sp>
          <p:nvSpPr>
            <p:cNvPr id="140" name="Shape 140"/>
            <p:cNvSpPr/>
            <p:nvPr/>
          </p:nvSpPr>
          <p:spPr>
            <a:xfrm>
              <a:off x="3441533" y="3646908"/>
              <a:ext cx="275368" cy="3981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300" i="1">
                  <a:solidFill>
                    <a:srgbClr val="C82506"/>
                  </a:solidFill>
                </a:defRPr>
              </a:lvl1pPr>
            </a:lstStyle>
            <a:p>
              <a:pPr lvl="0">
                <a:defRPr sz="1800" i="0">
                  <a:solidFill>
                    <a:srgbClr val="000000"/>
                  </a:solidFill>
                </a:defRPr>
              </a:pPr>
              <a:r>
                <a:rPr sz="1617"/>
                <a:t>2</a:t>
              </a:r>
            </a:p>
          </p:txBody>
        </p:sp>
        <p:sp>
          <p:nvSpPr>
            <p:cNvPr id="141" name="Shape 141"/>
            <p:cNvSpPr/>
            <p:nvPr/>
          </p:nvSpPr>
          <p:spPr>
            <a:xfrm>
              <a:off x="4245323" y="3646908"/>
              <a:ext cx="290567" cy="4259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300" i="1">
                  <a:solidFill>
                    <a:srgbClr val="C82506"/>
                  </a:solidFill>
                </a:defRPr>
              </a:lvl1pPr>
            </a:lstStyle>
            <a:p>
              <a:pPr lvl="0">
                <a:defRPr sz="1800" i="0">
                  <a:solidFill>
                    <a:srgbClr val="000000"/>
                  </a:solidFill>
                </a:defRPr>
              </a:pPr>
              <a:r>
                <a:rPr sz="1617"/>
                <a:t>4</a:t>
              </a:r>
            </a:p>
          </p:txBody>
        </p:sp>
        <p:sp>
          <p:nvSpPr>
            <p:cNvPr id="142" name="Shape 142"/>
            <p:cNvSpPr/>
            <p:nvPr/>
          </p:nvSpPr>
          <p:spPr>
            <a:xfrm>
              <a:off x="5162780" y="3646908"/>
              <a:ext cx="332640" cy="4259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300" i="1">
                  <a:solidFill>
                    <a:srgbClr val="C82506"/>
                  </a:solidFill>
                </a:defRPr>
              </a:lvl1pPr>
            </a:lstStyle>
            <a:p>
              <a:pPr lvl="0">
                <a:defRPr sz="1800" i="0">
                  <a:solidFill>
                    <a:srgbClr val="000000"/>
                  </a:solidFill>
                </a:defRPr>
              </a:pPr>
              <a:r>
                <a:rPr sz="1617"/>
                <a:t>5</a:t>
              </a:r>
            </a:p>
          </p:txBody>
        </p:sp>
        <p:sp>
          <p:nvSpPr>
            <p:cNvPr id="143" name="Shape 143"/>
            <p:cNvSpPr/>
            <p:nvPr/>
          </p:nvSpPr>
          <p:spPr>
            <a:xfrm>
              <a:off x="2275705" y="2843118"/>
              <a:ext cx="566820" cy="44018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300" i="1">
                  <a:solidFill>
                    <a:srgbClr val="C82506"/>
                  </a:solidFill>
                </a:defRPr>
              </a:lvl1pPr>
            </a:lstStyle>
            <a:p>
              <a:pPr lvl="0">
                <a:defRPr sz="1800" i="0">
                  <a:solidFill>
                    <a:srgbClr val="000000"/>
                  </a:solidFill>
                </a:defRPr>
              </a:pPr>
              <a:r>
                <a:rPr sz="1617"/>
                <a:t>0.4</a:t>
              </a:r>
            </a:p>
          </p:txBody>
        </p:sp>
        <p:sp>
          <p:nvSpPr>
            <p:cNvPr id="144" name="Shape 144"/>
            <p:cNvSpPr/>
            <p:nvPr/>
          </p:nvSpPr>
          <p:spPr>
            <a:xfrm>
              <a:off x="3875165" y="2193591"/>
              <a:ext cx="521152" cy="3981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300" i="1">
                  <a:solidFill>
                    <a:srgbClr val="C82506"/>
                  </a:solidFill>
                </a:defRPr>
              </a:lvl1pPr>
            </a:lstStyle>
            <a:p>
              <a:pPr lvl="0">
                <a:defRPr sz="1800" i="0">
                  <a:solidFill>
                    <a:srgbClr val="000000"/>
                  </a:solidFill>
                </a:defRPr>
              </a:pPr>
              <a:r>
                <a:rPr sz="1617"/>
                <a:t>0.5</a:t>
              </a:r>
            </a:p>
          </p:txBody>
        </p:sp>
        <p:sp>
          <p:nvSpPr>
            <p:cNvPr id="145" name="Shape 145"/>
            <p:cNvSpPr/>
            <p:nvPr/>
          </p:nvSpPr>
          <p:spPr>
            <a:xfrm>
              <a:off x="4500336" y="1365444"/>
              <a:ext cx="561881" cy="3981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300" i="1">
                  <a:solidFill>
                    <a:srgbClr val="C82506"/>
                  </a:solidFill>
                </a:defRPr>
              </a:lvl1pPr>
            </a:lstStyle>
            <a:p>
              <a:pPr lvl="0">
                <a:defRPr sz="1800" i="0">
                  <a:solidFill>
                    <a:srgbClr val="000000"/>
                  </a:solidFill>
                </a:defRPr>
              </a:pPr>
              <a:r>
                <a:rPr sz="1617"/>
                <a:t>0.2</a:t>
              </a:r>
            </a:p>
          </p:txBody>
        </p:sp>
        <p:sp>
          <p:nvSpPr>
            <p:cNvPr id="146" name="Shape 146"/>
            <p:cNvSpPr/>
            <p:nvPr/>
          </p:nvSpPr>
          <p:spPr>
            <a:xfrm>
              <a:off x="3441533" y="634726"/>
              <a:ext cx="275368" cy="39774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300" i="1">
                  <a:solidFill>
                    <a:srgbClr val="C82506"/>
                  </a:solidFill>
                </a:defRPr>
              </a:lvl1pPr>
            </a:lstStyle>
            <a:p>
              <a:pPr lvl="0">
                <a:defRPr sz="1800" i="0">
                  <a:solidFill>
                    <a:srgbClr val="000000"/>
                  </a:solidFill>
                </a:defRPr>
              </a:pPr>
              <a:r>
                <a:rPr sz="1617"/>
                <a:t>1</a:t>
              </a:r>
            </a:p>
          </p:txBody>
        </p:sp>
        <p:sp>
          <p:nvSpPr>
            <p:cNvPr id="147" name="Shape 147"/>
            <p:cNvSpPr/>
            <p:nvPr/>
          </p:nvSpPr>
          <p:spPr>
            <a:xfrm>
              <a:off x="5505992" y="406994"/>
              <a:ext cx="1458131" cy="5195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1400" i="1">
                  <a:solidFill>
                    <a:srgbClr val="C82506"/>
                  </a:solidFill>
                </a:defRPr>
              </a:lvl1pPr>
            </a:lstStyle>
            <a:p>
              <a:pPr lvl="0">
                <a:defRPr sz="1800" i="0">
                  <a:solidFill>
                    <a:srgbClr val="000000"/>
                  </a:solidFill>
                </a:defRPr>
              </a:pPr>
              <a:r>
                <a:rPr sz="984"/>
                <a:t>scaled population sizes</a:t>
              </a:r>
            </a:p>
          </p:txBody>
        </p:sp>
        <p:sp>
          <p:nvSpPr>
            <p:cNvPr id="148" name="Shape 148"/>
            <p:cNvSpPr/>
            <p:nvPr/>
          </p:nvSpPr>
          <p:spPr>
            <a:xfrm flipH="1">
              <a:off x="3706113" y="740274"/>
              <a:ext cx="1780571" cy="54596"/>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1300"/>
              </a:pPr>
              <a:endParaRPr sz="914"/>
            </a:p>
          </p:txBody>
        </p:sp>
        <p:sp>
          <p:nvSpPr>
            <p:cNvPr id="149" name="Shape 149"/>
            <p:cNvSpPr/>
            <p:nvPr/>
          </p:nvSpPr>
          <p:spPr>
            <a:xfrm flipH="1">
              <a:off x="4928844" y="990919"/>
              <a:ext cx="639915" cy="46957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1300"/>
              </a:pPr>
              <a:endParaRPr sz="914"/>
            </a:p>
          </p:txBody>
        </p:sp>
      </p:grpSp>
      <p:grpSp>
        <p:nvGrpSpPr>
          <p:cNvPr id="175" name="Group 175"/>
          <p:cNvGrpSpPr/>
          <p:nvPr/>
        </p:nvGrpSpPr>
        <p:grpSpPr>
          <a:xfrm>
            <a:off x="5192293" y="1302212"/>
            <a:ext cx="3360014" cy="2726315"/>
            <a:chOff x="716734" y="265593"/>
            <a:chExt cx="4778685" cy="3877425"/>
          </a:xfrm>
        </p:grpSpPr>
        <p:grpSp>
          <p:nvGrpSpPr>
            <p:cNvPr id="155" name="Group 155"/>
            <p:cNvGrpSpPr/>
            <p:nvPr/>
          </p:nvGrpSpPr>
          <p:grpSpPr>
            <a:xfrm>
              <a:off x="1812482" y="1158375"/>
              <a:ext cx="3329105" cy="2978023"/>
              <a:chOff x="0" y="0"/>
              <a:chExt cx="3329103" cy="2978022"/>
            </a:xfrm>
          </p:grpSpPr>
          <p:sp>
            <p:nvSpPr>
              <p:cNvPr id="151" name="Shape 151"/>
              <p:cNvSpPr/>
              <p:nvPr/>
            </p:nvSpPr>
            <p:spPr>
              <a:xfrm>
                <a:off x="0" y="2203843"/>
                <a:ext cx="802278" cy="7741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569" y="0"/>
                    </a:lnTo>
                    <a:lnTo>
                      <a:pt x="21600" y="21304"/>
                    </a:lnTo>
                  </a:path>
                </a:pathLst>
              </a:custGeom>
              <a:noFill/>
              <a:ln w="63500" cap="flat">
                <a:solidFill>
                  <a:srgbClr val="000000"/>
                </a:solidFill>
                <a:prstDash val="solid"/>
                <a:miter lim="400000"/>
              </a:ln>
              <a:effectLst/>
            </p:spPr>
            <p:txBody>
              <a:bodyPr wrap="square" lIns="0" tIns="0" rIns="0" bIns="0" numCol="1" anchor="ctr">
                <a:noAutofit/>
              </a:bodyPr>
              <a:lstStyle/>
              <a:p>
                <a:pPr lvl="0">
                  <a:defRPr sz="2400"/>
                </a:pPr>
                <a:endParaRPr sz="1687"/>
              </a:p>
            </p:txBody>
          </p:sp>
          <p:sp>
            <p:nvSpPr>
              <p:cNvPr id="152" name="Shape 152"/>
              <p:cNvSpPr/>
              <p:nvPr/>
            </p:nvSpPr>
            <p:spPr>
              <a:xfrm>
                <a:off x="1587688" y="1566407"/>
                <a:ext cx="802278" cy="14116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569" y="0"/>
                    </a:lnTo>
                    <a:lnTo>
                      <a:pt x="21600" y="21304"/>
                    </a:lnTo>
                  </a:path>
                </a:pathLst>
              </a:custGeom>
              <a:noFill/>
              <a:ln w="63500" cap="flat">
                <a:solidFill>
                  <a:srgbClr val="000000"/>
                </a:solidFill>
                <a:prstDash val="solid"/>
                <a:miter lim="400000"/>
              </a:ln>
              <a:effectLst/>
            </p:spPr>
            <p:txBody>
              <a:bodyPr wrap="square" lIns="0" tIns="0" rIns="0" bIns="0" numCol="1" anchor="ctr">
                <a:noAutofit/>
              </a:bodyPr>
              <a:lstStyle/>
              <a:p>
                <a:pPr lvl="0">
                  <a:defRPr sz="2400"/>
                </a:pPr>
                <a:endParaRPr sz="1687"/>
              </a:p>
            </p:txBody>
          </p:sp>
          <p:sp>
            <p:nvSpPr>
              <p:cNvPr id="153" name="Shape 153"/>
              <p:cNvSpPr/>
              <p:nvPr/>
            </p:nvSpPr>
            <p:spPr>
              <a:xfrm>
                <a:off x="1996796" y="837269"/>
                <a:ext cx="1332308" cy="2131588"/>
              </a:xfrm>
              <a:custGeom>
                <a:avLst/>
                <a:gdLst/>
                <a:ahLst/>
                <a:cxnLst>
                  <a:cxn ang="0">
                    <a:pos x="wd2" y="hd2"/>
                  </a:cxn>
                  <a:cxn ang="5400000">
                    <a:pos x="wd2" y="hd2"/>
                  </a:cxn>
                  <a:cxn ang="10800000">
                    <a:pos x="wd2" y="hd2"/>
                  </a:cxn>
                  <a:cxn ang="16200000">
                    <a:pos x="wd2" y="hd2"/>
                  </a:cxn>
                </a:cxnLst>
                <a:rect l="0" t="0" r="r" b="b"/>
                <a:pathLst>
                  <a:path w="21600" h="21600" extrusionOk="0">
                    <a:moveTo>
                      <a:pt x="0" y="7390"/>
                    </a:moveTo>
                    <a:lnTo>
                      <a:pt x="0" y="0"/>
                    </a:lnTo>
                    <a:lnTo>
                      <a:pt x="21600" y="0"/>
                    </a:lnTo>
                    <a:lnTo>
                      <a:pt x="21600" y="21600"/>
                    </a:lnTo>
                  </a:path>
                </a:pathLst>
              </a:custGeom>
              <a:noFill/>
              <a:ln w="63500" cap="flat">
                <a:solidFill>
                  <a:srgbClr val="000000"/>
                </a:solidFill>
                <a:prstDash val="solid"/>
                <a:miter lim="400000"/>
              </a:ln>
              <a:effectLst/>
            </p:spPr>
            <p:txBody>
              <a:bodyPr wrap="square" lIns="0" tIns="0" rIns="0" bIns="0" numCol="1" anchor="ctr">
                <a:noAutofit/>
              </a:bodyPr>
              <a:lstStyle/>
              <a:p>
                <a:pPr lvl="0">
                  <a:defRPr sz="2400"/>
                </a:pPr>
                <a:endParaRPr sz="1687"/>
              </a:p>
            </p:txBody>
          </p:sp>
          <p:sp>
            <p:nvSpPr>
              <p:cNvPr id="154" name="Shape 154"/>
              <p:cNvSpPr/>
              <p:nvPr/>
            </p:nvSpPr>
            <p:spPr>
              <a:xfrm>
                <a:off x="385443" y="0"/>
                <a:ext cx="2191524" cy="22173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8112"/>
                    </a:lnTo>
                  </a:path>
                </a:pathLst>
              </a:custGeom>
              <a:noFill/>
              <a:ln w="63500" cap="flat">
                <a:solidFill>
                  <a:srgbClr val="000000"/>
                </a:solidFill>
                <a:prstDash val="solid"/>
                <a:miter lim="400000"/>
              </a:ln>
              <a:effectLst/>
            </p:spPr>
            <p:txBody>
              <a:bodyPr wrap="square" lIns="0" tIns="0" rIns="0" bIns="0" numCol="1" anchor="ctr">
                <a:noAutofit/>
              </a:bodyPr>
              <a:lstStyle/>
              <a:p>
                <a:pPr lvl="0">
                  <a:defRPr sz="2400"/>
                </a:pPr>
                <a:endParaRPr sz="1687"/>
              </a:p>
            </p:txBody>
          </p:sp>
        </p:grpSp>
        <p:sp>
          <p:nvSpPr>
            <p:cNvPr id="156" name="Shape 156"/>
            <p:cNvSpPr/>
            <p:nvPr/>
          </p:nvSpPr>
          <p:spPr>
            <a:xfrm flipV="1">
              <a:off x="1394687" y="265593"/>
              <a:ext cx="1" cy="387742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pPr>
              <a:endParaRPr sz="1687"/>
            </a:p>
          </p:txBody>
        </p:sp>
        <p:sp>
          <p:nvSpPr>
            <p:cNvPr id="157" name="Shape 157"/>
            <p:cNvSpPr/>
            <p:nvPr/>
          </p:nvSpPr>
          <p:spPr>
            <a:xfrm flipV="1">
              <a:off x="3389292" y="495164"/>
              <a:ext cx="1" cy="676871"/>
            </a:xfrm>
            <a:prstGeom prst="line">
              <a:avLst/>
            </a:prstGeom>
            <a:noFill/>
            <a:ln w="63500" cap="flat">
              <a:solidFill>
                <a:srgbClr val="000000"/>
              </a:solidFill>
              <a:prstDash val="solid"/>
              <a:miter lim="400000"/>
            </a:ln>
            <a:effectLst/>
          </p:spPr>
          <p:txBody>
            <a:bodyPr wrap="square" lIns="0" tIns="0" rIns="0" bIns="0" numCol="1" anchor="ctr">
              <a:noAutofit/>
            </a:bodyPr>
            <a:lstStyle/>
            <a:p>
              <a:pPr lvl="0">
                <a:defRPr sz="2400"/>
              </a:pPr>
              <a:endParaRPr sz="1687"/>
            </a:p>
          </p:txBody>
        </p:sp>
        <p:sp>
          <p:nvSpPr>
            <p:cNvPr id="158" name="Shape 158"/>
            <p:cNvSpPr/>
            <p:nvPr/>
          </p:nvSpPr>
          <p:spPr>
            <a:xfrm>
              <a:off x="733154" y="3190727"/>
              <a:ext cx="584716" cy="3981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000"/>
              </a:lvl1pPr>
            </a:lstStyle>
            <a:p>
              <a:pPr lvl="0">
                <a:defRPr sz="1800"/>
              </a:pPr>
              <a:r>
                <a:rPr sz="1406"/>
                <a:t>92</a:t>
              </a:r>
            </a:p>
          </p:txBody>
        </p:sp>
        <p:sp>
          <p:nvSpPr>
            <p:cNvPr id="159" name="Shape 159"/>
            <p:cNvSpPr/>
            <p:nvPr/>
          </p:nvSpPr>
          <p:spPr>
            <a:xfrm>
              <a:off x="750280" y="2535158"/>
              <a:ext cx="567590" cy="3981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000"/>
              </a:lvl1pPr>
            </a:lstStyle>
            <a:p>
              <a:pPr lvl="0">
                <a:defRPr sz="1800"/>
              </a:pPr>
              <a:r>
                <a:rPr sz="1406"/>
                <a:t>200</a:t>
              </a:r>
            </a:p>
          </p:txBody>
        </p:sp>
        <p:sp>
          <p:nvSpPr>
            <p:cNvPr id="160" name="Shape 160"/>
            <p:cNvSpPr/>
            <p:nvPr/>
          </p:nvSpPr>
          <p:spPr>
            <a:xfrm>
              <a:off x="716734" y="1792704"/>
              <a:ext cx="601136" cy="4045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000"/>
              </a:lvl1pPr>
            </a:lstStyle>
            <a:p>
              <a:pPr lvl="0">
                <a:defRPr sz="1800"/>
              </a:pPr>
              <a:r>
                <a:rPr sz="1406"/>
                <a:t>299</a:t>
              </a:r>
            </a:p>
          </p:txBody>
        </p:sp>
        <p:sp>
          <p:nvSpPr>
            <p:cNvPr id="161" name="Shape 161"/>
            <p:cNvSpPr/>
            <p:nvPr/>
          </p:nvSpPr>
          <p:spPr>
            <a:xfrm>
              <a:off x="784199" y="945407"/>
              <a:ext cx="579030" cy="4259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000"/>
              </a:lvl1pPr>
            </a:lstStyle>
            <a:p>
              <a:pPr lvl="0">
                <a:defRPr sz="1800"/>
              </a:pPr>
              <a:r>
                <a:rPr sz="1406"/>
                <a:t>388</a:t>
              </a:r>
            </a:p>
          </p:txBody>
        </p:sp>
        <p:sp>
          <p:nvSpPr>
            <p:cNvPr id="162" name="Shape 162"/>
            <p:cNvSpPr/>
            <p:nvPr/>
          </p:nvSpPr>
          <p:spPr>
            <a:xfrm>
              <a:off x="1394687" y="3389811"/>
              <a:ext cx="275368" cy="1"/>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lvl="0">
                <a:defRPr sz="2400"/>
              </a:pPr>
              <a:endParaRPr sz="1687"/>
            </a:p>
          </p:txBody>
        </p:sp>
        <p:sp>
          <p:nvSpPr>
            <p:cNvPr id="163" name="Shape 163"/>
            <p:cNvSpPr/>
            <p:nvPr/>
          </p:nvSpPr>
          <p:spPr>
            <a:xfrm>
              <a:off x="1394687" y="2734242"/>
              <a:ext cx="1860635" cy="1"/>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lvl="0">
                <a:defRPr sz="2400"/>
              </a:pPr>
              <a:endParaRPr sz="1687"/>
            </a:p>
          </p:txBody>
        </p:sp>
        <p:sp>
          <p:nvSpPr>
            <p:cNvPr id="164" name="Shape 164"/>
            <p:cNvSpPr/>
            <p:nvPr/>
          </p:nvSpPr>
          <p:spPr>
            <a:xfrm>
              <a:off x="1394687" y="1994983"/>
              <a:ext cx="2317371" cy="1"/>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lvl="0">
                <a:defRPr sz="2400"/>
              </a:pPr>
              <a:endParaRPr sz="1687"/>
            </a:p>
          </p:txBody>
        </p:sp>
        <p:sp>
          <p:nvSpPr>
            <p:cNvPr id="165" name="Shape 165"/>
            <p:cNvSpPr/>
            <p:nvPr/>
          </p:nvSpPr>
          <p:spPr>
            <a:xfrm>
              <a:off x="1394687" y="1158086"/>
              <a:ext cx="730445" cy="1"/>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lvl="0">
                <a:defRPr sz="2400"/>
              </a:pPr>
              <a:endParaRPr sz="1687"/>
            </a:p>
          </p:txBody>
        </p:sp>
        <p:sp>
          <p:nvSpPr>
            <p:cNvPr id="166" name="Shape 166"/>
            <p:cNvSpPr/>
            <p:nvPr/>
          </p:nvSpPr>
          <p:spPr>
            <a:xfrm>
              <a:off x="1737273" y="3655027"/>
              <a:ext cx="712446" cy="4525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300" i="1">
                  <a:solidFill>
                    <a:srgbClr val="C82506"/>
                  </a:solidFill>
                </a:defRPr>
              </a:lvl1pPr>
            </a:lstStyle>
            <a:p>
              <a:pPr lvl="0">
                <a:defRPr sz="1800" i="0">
                  <a:solidFill>
                    <a:srgbClr val="000000"/>
                  </a:solidFill>
                </a:defRPr>
              </a:pPr>
              <a:r>
                <a:rPr sz="1617"/>
                <a:t>10.3</a:t>
              </a:r>
            </a:p>
          </p:txBody>
        </p:sp>
        <p:sp>
          <p:nvSpPr>
            <p:cNvPr id="167" name="Shape 167"/>
            <p:cNvSpPr/>
            <p:nvPr/>
          </p:nvSpPr>
          <p:spPr>
            <a:xfrm>
              <a:off x="2662100" y="3646908"/>
              <a:ext cx="275368" cy="3945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300" i="1">
                  <a:solidFill>
                    <a:srgbClr val="C82506"/>
                  </a:solidFill>
                </a:defRPr>
              </a:lvl1pPr>
            </a:lstStyle>
            <a:p>
              <a:pPr lvl="0">
                <a:defRPr sz="1800" i="0">
                  <a:solidFill>
                    <a:srgbClr val="000000"/>
                  </a:solidFill>
                </a:defRPr>
              </a:pPr>
              <a:r>
                <a:rPr sz="1617"/>
                <a:t>5</a:t>
              </a:r>
            </a:p>
          </p:txBody>
        </p:sp>
        <p:sp>
          <p:nvSpPr>
            <p:cNvPr id="168" name="Shape 168"/>
            <p:cNvSpPr/>
            <p:nvPr/>
          </p:nvSpPr>
          <p:spPr>
            <a:xfrm>
              <a:off x="3441533" y="3646908"/>
              <a:ext cx="275368" cy="3981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300" i="1">
                  <a:solidFill>
                    <a:srgbClr val="C82506"/>
                  </a:solidFill>
                </a:defRPr>
              </a:lvl1pPr>
            </a:lstStyle>
            <a:p>
              <a:pPr lvl="0">
                <a:defRPr sz="1800" i="0">
                  <a:solidFill>
                    <a:srgbClr val="000000"/>
                  </a:solidFill>
                </a:defRPr>
              </a:pPr>
              <a:r>
                <a:rPr sz="1617"/>
                <a:t>2</a:t>
              </a:r>
            </a:p>
          </p:txBody>
        </p:sp>
        <p:sp>
          <p:nvSpPr>
            <p:cNvPr id="169" name="Shape 169"/>
            <p:cNvSpPr/>
            <p:nvPr/>
          </p:nvSpPr>
          <p:spPr>
            <a:xfrm>
              <a:off x="4245323" y="3646908"/>
              <a:ext cx="290567" cy="4259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300" i="1">
                  <a:solidFill>
                    <a:srgbClr val="C82506"/>
                  </a:solidFill>
                </a:defRPr>
              </a:lvl1pPr>
            </a:lstStyle>
            <a:p>
              <a:pPr lvl="0">
                <a:defRPr sz="1800" i="0">
                  <a:solidFill>
                    <a:srgbClr val="000000"/>
                  </a:solidFill>
                </a:defRPr>
              </a:pPr>
              <a:r>
                <a:rPr sz="1617"/>
                <a:t>4</a:t>
              </a:r>
            </a:p>
          </p:txBody>
        </p:sp>
        <p:sp>
          <p:nvSpPr>
            <p:cNvPr id="170" name="Shape 170"/>
            <p:cNvSpPr/>
            <p:nvPr/>
          </p:nvSpPr>
          <p:spPr>
            <a:xfrm>
              <a:off x="5162780" y="3646908"/>
              <a:ext cx="332640" cy="4259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300" i="1">
                  <a:solidFill>
                    <a:srgbClr val="C82506"/>
                  </a:solidFill>
                </a:defRPr>
              </a:lvl1pPr>
            </a:lstStyle>
            <a:p>
              <a:pPr lvl="0">
                <a:defRPr sz="1800" i="0">
                  <a:solidFill>
                    <a:srgbClr val="000000"/>
                  </a:solidFill>
                </a:defRPr>
              </a:pPr>
              <a:r>
                <a:rPr sz="1617"/>
                <a:t>5</a:t>
              </a:r>
            </a:p>
          </p:txBody>
        </p:sp>
        <p:sp>
          <p:nvSpPr>
            <p:cNvPr id="171" name="Shape 171"/>
            <p:cNvSpPr/>
            <p:nvPr/>
          </p:nvSpPr>
          <p:spPr>
            <a:xfrm>
              <a:off x="2275705" y="2843118"/>
              <a:ext cx="769961" cy="44604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300" i="1">
                  <a:solidFill>
                    <a:srgbClr val="C82506"/>
                  </a:solidFill>
                </a:defRPr>
              </a:lvl1pPr>
            </a:lstStyle>
            <a:p>
              <a:pPr lvl="0">
                <a:defRPr sz="1800" i="0">
                  <a:solidFill>
                    <a:srgbClr val="000000"/>
                  </a:solidFill>
                </a:defRPr>
              </a:pPr>
              <a:r>
                <a:rPr sz="1617"/>
                <a:t>0.47</a:t>
              </a:r>
            </a:p>
          </p:txBody>
        </p:sp>
        <p:sp>
          <p:nvSpPr>
            <p:cNvPr id="172" name="Shape 172"/>
            <p:cNvSpPr/>
            <p:nvPr/>
          </p:nvSpPr>
          <p:spPr>
            <a:xfrm>
              <a:off x="3875165" y="2193591"/>
              <a:ext cx="521152" cy="3981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300" i="1">
                  <a:solidFill>
                    <a:srgbClr val="C82506"/>
                  </a:solidFill>
                </a:defRPr>
              </a:lvl1pPr>
            </a:lstStyle>
            <a:p>
              <a:pPr lvl="0">
                <a:defRPr sz="1800" i="0">
                  <a:solidFill>
                    <a:srgbClr val="000000"/>
                  </a:solidFill>
                </a:defRPr>
              </a:pPr>
              <a:r>
                <a:rPr sz="1617"/>
                <a:t>0.5</a:t>
              </a:r>
            </a:p>
          </p:txBody>
        </p:sp>
        <p:sp>
          <p:nvSpPr>
            <p:cNvPr id="173" name="Shape 173"/>
            <p:cNvSpPr/>
            <p:nvPr/>
          </p:nvSpPr>
          <p:spPr>
            <a:xfrm>
              <a:off x="4500336" y="1365444"/>
              <a:ext cx="764378" cy="3981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300" i="1">
                  <a:solidFill>
                    <a:srgbClr val="C82506"/>
                  </a:solidFill>
                </a:defRPr>
              </a:lvl1pPr>
            </a:lstStyle>
            <a:p>
              <a:pPr lvl="0">
                <a:defRPr sz="1800" i="0">
                  <a:solidFill>
                    <a:srgbClr val="000000"/>
                  </a:solidFill>
                </a:defRPr>
              </a:pPr>
              <a:r>
                <a:rPr sz="1617"/>
                <a:t>0.22</a:t>
              </a:r>
            </a:p>
          </p:txBody>
        </p:sp>
        <p:sp>
          <p:nvSpPr>
            <p:cNvPr id="174" name="Shape 174"/>
            <p:cNvSpPr/>
            <p:nvPr/>
          </p:nvSpPr>
          <p:spPr>
            <a:xfrm>
              <a:off x="3441533" y="634726"/>
              <a:ext cx="747451" cy="39774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300" i="1">
                  <a:solidFill>
                    <a:srgbClr val="C82506"/>
                  </a:solidFill>
                </a:defRPr>
              </a:lvl1pPr>
            </a:lstStyle>
            <a:p>
              <a:pPr lvl="0">
                <a:defRPr sz="1800" i="0">
                  <a:solidFill>
                    <a:srgbClr val="000000"/>
                  </a:solidFill>
                </a:defRPr>
              </a:pPr>
              <a:r>
                <a:rPr sz="1617"/>
                <a:t>0.87</a:t>
              </a:r>
            </a:p>
          </p:txBody>
        </p:sp>
      </p:grpSp>
      <p:sp>
        <p:nvSpPr>
          <p:cNvPr id="176" name="Shape 176"/>
          <p:cNvSpPr/>
          <p:nvPr/>
        </p:nvSpPr>
        <p:spPr>
          <a:xfrm>
            <a:off x="1686133" y="4032178"/>
            <a:ext cx="1388393"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pPr>
            <a:r>
              <a:rPr sz="2531"/>
              <a:t>Simulated</a:t>
            </a:r>
          </a:p>
        </p:txBody>
      </p:sp>
      <p:sp>
        <p:nvSpPr>
          <p:cNvPr id="177" name="Shape 177"/>
          <p:cNvSpPr/>
          <p:nvPr/>
        </p:nvSpPr>
        <p:spPr>
          <a:xfrm>
            <a:off x="6551752" y="4032178"/>
            <a:ext cx="1386406"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pPr>
            <a:r>
              <a:rPr sz="2531"/>
              <a:t>Estimated</a:t>
            </a:r>
          </a:p>
        </p:txBody>
      </p:sp>
      <p:sp>
        <p:nvSpPr>
          <p:cNvPr id="178" name="Shape 178"/>
          <p:cNvSpPr/>
          <p:nvPr/>
        </p:nvSpPr>
        <p:spPr>
          <a:xfrm>
            <a:off x="668193" y="4804633"/>
            <a:ext cx="2912657"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a:lvl1pPr>
          </a:lstStyle>
          <a:p>
            <a:pPr lvl="0">
              <a:defRPr sz="1800"/>
            </a:pPr>
            <a:r>
              <a:rPr sz="1969"/>
              <a:t>Fits (100 samples per pop.):</a:t>
            </a:r>
          </a:p>
        </p:txBody>
      </p:sp>
      <p:graphicFrame>
        <p:nvGraphicFramePr>
          <p:cNvPr id="179" name="Table 179"/>
          <p:cNvGraphicFramePr/>
          <p:nvPr/>
        </p:nvGraphicFramePr>
        <p:xfrm>
          <a:off x="532200" y="5215565"/>
          <a:ext cx="3617715" cy="1496855"/>
        </p:xfrm>
        <a:graphic>
          <a:graphicData uri="http://schemas.openxmlformats.org/drawingml/2006/table">
            <a:tbl>
              <a:tblPr firstRow="1" bandRow="1"/>
              <a:tblGrid>
                <a:gridCol w="1205905">
                  <a:extLst>
                    <a:ext uri="{9D8B030D-6E8A-4147-A177-3AD203B41FA5}">
                      <a16:colId xmlns:a16="http://schemas.microsoft.com/office/drawing/2014/main" val="20000"/>
                    </a:ext>
                  </a:extLst>
                </a:gridCol>
                <a:gridCol w="1205905">
                  <a:extLst>
                    <a:ext uri="{9D8B030D-6E8A-4147-A177-3AD203B41FA5}">
                      <a16:colId xmlns:a16="http://schemas.microsoft.com/office/drawing/2014/main" val="20001"/>
                    </a:ext>
                  </a:extLst>
                </a:gridCol>
                <a:gridCol w="1205905">
                  <a:extLst>
                    <a:ext uri="{9D8B030D-6E8A-4147-A177-3AD203B41FA5}">
                      <a16:colId xmlns:a16="http://schemas.microsoft.com/office/drawing/2014/main" val="20002"/>
                    </a:ext>
                  </a:extLst>
                </a:gridCol>
              </a:tblGrid>
              <a:tr h="406527">
                <a:tc>
                  <a:txBody>
                    <a:bodyPr/>
                    <a:lstStyle/>
                    <a:p>
                      <a:pPr lvl="0" algn="l" defTabSz="914400">
                        <a:defRPr b="0">
                          <a:solidFill>
                            <a:srgbClr val="000000"/>
                          </a:solidFill>
                        </a:defRPr>
                      </a:pPr>
                      <a:r>
                        <a:rPr sz="1200" b="1">
                          <a:solidFill>
                            <a:srgbClr val="FFFFFF"/>
                          </a:solidFill>
                        </a:rPr>
                        <a:t>Pattern</a:t>
                      </a:r>
                    </a:p>
                  </a:txBody>
                  <a:tcPr marL="35719" marR="35719" marT="35719" marB="35719" anchor="ctr" horzOverflow="overflow"/>
                </a:tc>
                <a:tc>
                  <a:txBody>
                    <a:bodyPr/>
                    <a:lstStyle/>
                    <a:p>
                      <a:pPr lvl="0" algn="l" defTabSz="914400">
                        <a:defRPr b="0">
                          <a:solidFill>
                            <a:srgbClr val="000000"/>
                          </a:solidFill>
                        </a:defRPr>
                      </a:pPr>
                      <a:r>
                        <a:rPr sz="1200" b="1">
                          <a:solidFill>
                            <a:srgbClr val="FFFFFF"/>
                          </a:solidFill>
                        </a:rPr>
                        <a:t>Count (real)</a:t>
                      </a:r>
                    </a:p>
                  </a:txBody>
                  <a:tcPr marL="35719" marR="35719" marT="35719" marB="35719" anchor="ctr" horzOverflow="overflow"/>
                </a:tc>
                <a:tc>
                  <a:txBody>
                    <a:bodyPr/>
                    <a:lstStyle/>
                    <a:p>
                      <a:pPr lvl="0" algn="l" defTabSz="914400">
                        <a:defRPr b="0">
                          <a:solidFill>
                            <a:srgbClr val="000000"/>
                          </a:solidFill>
                        </a:defRPr>
                      </a:pPr>
                      <a:r>
                        <a:rPr sz="1200" b="1">
                          <a:solidFill>
                            <a:srgbClr val="FFFFFF"/>
                          </a:solidFill>
                        </a:rPr>
                        <a:t>Count (predicted)</a:t>
                      </a:r>
                    </a:p>
                  </a:txBody>
                  <a:tcPr marL="35719" marR="35719" marT="35719" marB="35719" anchor="ctr" horzOverflow="overflow"/>
                </a:tc>
                <a:extLst>
                  <a:ext uri="{0D108BD9-81ED-4DB2-BD59-A6C34878D82A}">
                    <a16:rowId xmlns:a16="http://schemas.microsoft.com/office/drawing/2014/main" val="10000"/>
                  </a:ext>
                </a:extLst>
              </a:tr>
              <a:tr h="272582">
                <a:tc>
                  <a:txBody>
                    <a:bodyPr/>
                    <a:lstStyle/>
                    <a:p>
                      <a:pPr lvl="0" algn="l" defTabSz="914400"/>
                      <a:r>
                        <a:rPr sz="1200"/>
                        <a:t>0,1,0,2,1</a:t>
                      </a:r>
                    </a:p>
                  </a:txBody>
                  <a:tcPr marL="35719" marR="35719" marT="35719" marB="35719" anchor="ctr" horzOverflow="overflow"/>
                </a:tc>
                <a:tc>
                  <a:txBody>
                    <a:bodyPr/>
                    <a:lstStyle/>
                    <a:p>
                      <a:pPr lvl="0" algn="l" defTabSz="914400"/>
                      <a:r>
                        <a:rPr sz="1200"/>
                        <a:t>1114</a:t>
                      </a:r>
                    </a:p>
                  </a:txBody>
                  <a:tcPr marL="35719" marR="35719" marT="35719" marB="35719" anchor="ctr" horzOverflow="overflow"/>
                </a:tc>
                <a:tc>
                  <a:txBody>
                    <a:bodyPr/>
                    <a:lstStyle/>
                    <a:p>
                      <a:pPr lvl="0" algn="l" defTabSz="914400"/>
                      <a:r>
                        <a:rPr sz="1200"/>
                        <a:t>1159</a:t>
                      </a:r>
                    </a:p>
                  </a:txBody>
                  <a:tcPr marL="35719" marR="35719" marT="35719" marB="35719" anchor="ctr" horzOverflow="overflow"/>
                </a:tc>
                <a:extLst>
                  <a:ext uri="{0D108BD9-81ED-4DB2-BD59-A6C34878D82A}">
                    <a16:rowId xmlns:a16="http://schemas.microsoft.com/office/drawing/2014/main" val="10001"/>
                  </a:ext>
                </a:extLst>
              </a:tr>
              <a:tr h="272582">
                <a:tc>
                  <a:txBody>
                    <a:bodyPr/>
                    <a:lstStyle/>
                    <a:p>
                      <a:pPr lvl="0" algn="l" defTabSz="914400"/>
                      <a:r>
                        <a:rPr sz="1200"/>
                        <a:t>2,1,0,0,0</a:t>
                      </a:r>
                    </a:p>
                  </a:txBody>
                  <a:tcPr marL="35719" marR="35719" marT="35719" marB="35719" anchor="ctr" horzOverflow="overflow"/>
                </a:tc>
                <a:tc>
                  <a:txBody>
                    <a:bodyPr/>
                    <a:lstStyle/>
                    <a:p>
                      <a:pPr lvl="0" algn="l" defTabSz="914400"/>
                      <a:r>
                        <a:rPr sz="1200"/>
                        <a:t>140585</a:t>
                      </a:r>
                    </a:p>
                  </a:txBody>
                  <a:tcPr marL="35719" marR="35719" marT="35719" marB="35719" anchor="ctr" horzOverflow="overflow"/>
                </a:tc>
                <a:tc>
                  <a:txBody>
                    <a:bodyPr/>
                    <a:lstStyle/>
                    <a:p>
                      <a:pPr lvl="0" algn="l" defTabSz="914400"/>
                      <a:r>
                        <a:rPr sz="1200"/>
                        <a:t>139657</a:t>
                      </a:r>
                    </a:p>
                  </a:txBody>
                  <a:tcPr marL="35719" marR="35719" marT="35719" marB="35719" anchor="ctr" horzOverflow="overflow"/>
                </a:tc>
                <a:extLst>
                  <a:ext uri="{0D108BD9-81ED-4DB2-BD59-A6C34878D82A}">
                    <a16:rowId xmlns:a16="http://schemas.microsoft.com/office/drawing/2014/main" val="10002"/>
                  </a:ext>
                </a:extLst>
              </a:tr>
              <a:tr h="272582">
                <a:tc>
                  <a:txBody>
                    <a:bodyPr/>
                    <a:lstStyle/>
                    <a:p>
                      <a:pPr lvl="0" algn="l" defTabSz="914400"/>
                      <a:r>
                        <a:rPr sz="1200"/>
                        <a:t>1,0,2,0,0</a:t>
                      </a:r>
                    </a:p>
                  </a:txBody>
                  <a:tcPr marL="35719" marR="35719" marT="35719" marB="35719" anchor="ctr" horzOverflow="overflow"/>
                </a:tc>
                <a:tc>
                  <a:txBody>
                    <a:bodyPr/>
                    <a:lstStyle/>
                    <a:p>
                      <a:pPr lvl="0" algn="l" defTabSz="914400"/>
                      <a:r>
                        <a:rPr sz="1200"/>
                        <a:t>1138</a:t>
                      </a:r>
                    </a:p>
                  </a:txBody>
                  <a:tcPr marL="35719" marR="35719" marT="35719" marB="35719" anchor="ctr" horzOverflow="overflow"/>
                </a:tc>
                <a:tc>
                  <a:txBody>
                    <a:bodyPr/>
                    <a:lstStyle/>
                    <a:p>
                      <a:pPr lvl="0" algn="l" defTabSz="914400"/>
                      <a:r>
                        <a:rPr sz="1200"/>
                        <a:t>1205</a:t>
                      </a:r>
                    </a:p>
                  </a:txBody>
                  <a:tcPr marL="35719" marR="35719" marT="35719" marB="35719" anchor="ctr" horzOverflow="overflow"/>
                </a:tc>
                <a:extLst>
                  <a:ext uri="{0D108BD9-81ED-4DB2-BD59-A6C34878D82A}">
                    <a16:rowId xmlns:a16="http://schemas.microsoft.com/office/drawing/2014/main" val="10003"/>
                  </a:ext>
                </a:extLst>
              </a:tr>
              <a:tr h="272582">
                <a:tc gridSpan="3">
                  <a:txBody>
                    <a:bodyPr/>
                    <a:lstStyle/>
                    <a:p>
                      <a:pPr lvl="0" defTabSz="914400"/>
                      <a:r>
                        <a:rPr sz="1200"/>
                        <a:t>thousands of rows …</a:t>
                      </a:r>
                    </a:p>
                  </a:txBody>
                  <a:tcPr marL="35719" marR="35719" marT="35719" marB="35719" anchor="ctr" horzOverflow="overflow"/>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180" name="Shape 180"/>
          <p:cNvSpPr/>
          <p:nvPr/>
        </p:nvSpPr>
        <p:spPr>
          <a:xfrm>
            <a:off x="4984459" y="4989083"/>
            <a:ext cx="4073304" cy="1414041"/>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lvl="0" algn="l">
              <a:defRPr sz="1800"/>
            </a:pPr>
            <a:r>
              <a:rPr sz="2180"/>
              <a:t>Fitting population sizes and split times separates </a:t>
            </a:r>
            <a:r>
              <a:rPr sz="2180" b="1"/>
              <a:t>drift</a:t>
            </a:r>
            <a:r>
              <a:rPr sz="2180"/>
              <a:t> from </a:t>
            </a:r>
            <a:r>
              <a:rPr sz="2180" b="1"/>
              <a:t>divergence -&gt; different from Treemix</a:t>
            </a:r>
          </a:p>
        </p:txBody>
      </p:sp>
    </p:spTree>
    <p:extLst>
      <p:ext uri="{BB962C8B-B14F-4D97-AF65-F5344CB8AC3E}">
        <p14:creationId xmlns:p14="http://schemas.microsoft.com/office/powerpoint/2010/main" val="15993041"/>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p:cNvSpPr>
          <p:nvPr>
            <p:ph type="title" idx="4294967295"/>
          </p:nvPr>
        </p:nvSpPr>
        <p:spPr>
          <a:xfrm>
            <a:off x="669727" y="44648"/>
            <a:ext cx="7804547" cy="910716"/>
          </a:xfrm>
          <a:prstGeom prst="rect">
            <a:avLst/>
          </a:prstGeom>
        </p:spPr>
        <p:txBody>
          <a:bodyPr/>
          <a:lstStyle>
            <a:lvl1pPr>
              <a:defRPr sz="6900"/>
            </a:lvl1pPr>
          </a:lstStyle>
          <a:p>
            <a:pPr lvl="0">
              <a:defRPr sz="1800"/>
            </a:pPr>
            <a:r>
              <a:rPr sz="4851"/>
              <a:t>An average European Tree</a:t>
            </a:r>
          </a:p>
        </p:txBody>
      </p:sp>
      <p:sp>
        <p:nvSpPr>
          <p:cNvPr id="213" name="Shape 213"/>
          <p:cNvSpPr>
            <a:spLocks noGrp="1"/>
          </p:cNvSpPr>
          <p:nvPr>
            <p:ph type="body" idx="4294967295"/>
          </p:nvPr>
        </p:nvSpPr>
        <p:spPr>
          <a:xfrm>
            <a:off x="811812" y="5221357"/>
            <a:ext cx="7573676" cy="1386612"/>
          </a:xfrm>
          <a:prstGeom prst="rect">
            <a:avLst/>
          </a:prstGeom>
        </p:spPr>
        <p:txBody>
          <a:bodyPr/>
          <a:lstStyle/>
          <a:p>
            <a:pPr marL="240646" indent="-240646" defTabSz="345030">
              <a:spcBef>
                <a:spcPts val="1055"/>
              </a:spcBef>
              <a:defRPr sz="1800"/>
            </a:pPr>
            <a:r>
              <a:rPr sz="1949" dirty="0"/>
              <a:t>Used European samples from the 1000 Genomes project (phase 3)</a:t>
            </a:r>
            <a:r>
              <a:rPr lang="en-GB" sz="1949" dirty="0"/>
              <a:t> plus Danish and Dutch samples</a:t>
            </a:r>
            <a:endParaRPr sz="1949" dirty="0"/>
          </a:p>
          <a:p>
            <a:pPr marL="240646" indent="-240646" defTabSz="345030">
              <a:spcBef>
                <a:spcPts val="1055"/>
              </a:spcBef>
              <a:defRPr sz="1800"/>
            </a:pPr>
            <a:r>
              <a:rPr sz="1949" dirty="0"/>
              <a:t>Fitted demographic history to all rare variants up to allele count 4</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1376"/>
            <a:ext cx="9144000" cy="2988782"/>
          </a:xfrm>
          <a:prstGeom prst="rect">
            <a:avLst/>
          </a:prstGeom>
        </p:spPr>
      </p:pic>
    </p:spTree>
    <p:extLst>
      <p:ext uri="{BB962C8B-B14F-4D97-AF65-F5344CB8AC3E}">
        <p14:creationId xmlns:p14="http://schemas.microsoft.com/office/powerpoint/2010/main" val="3595842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p:cNvSpPr>
          <p:nvPr>
            <p:ph type="title" idx="4294967295"/>
          </p:nvPr>
        </p:nvSpPr>
        <p:spPr>
          <a:xfrm>
            <a:off x="251520" y="44648"/>
            <a:ext cx="8640959" cy="1518047"/>
          </a:xfrm>
          <a:prstGeom prst="rect">
            <a:avLst/>
          </a:prstGeom>
        </p:spPr>
        <p:txBody>
          <a:bodyPr>
            <a:normAutofit fontScale="90000"/>
          </a:bodyPr>
          <a:lstStyle>
            <a:lvl1pPr defTabSz="490727">
              <a:defRPr sz="6719"/>
            </a:lvl1pPr>
          </a:lstStyle>
          <a:p>
            <a:pPr lvl="0">
              <a:defRPr sz="1800"/>
            </a:pPr>
            <a:r>
              <a:rPr sz="4700" dirty="0"/>
              <a:t>Placing ancient samples on </a:t>
            </a:r>
            <a:br>
              <a:rPr lang="en-GB" sz="4700" dirty="0"/>
            </a:br>
            <a:r>
              <a:rPr lang="en-GB" sz="4700" dirty="0"/>
              <a:t>(a slightly different) </a:t>
            </a:r>
            <a:r>
              <a:rPr sz="4700" dirty="0"/>
              <a:t>tree</a:t>
            </a:r>
          </a:p>
        </p:txBody>
      </p:sp>
      <p:sp>
        <p:nvSpPr>
          <p:cNvPr id="216" name="Shape 216"/>
          <p:cNvSpPr/>
          <p:nvPr/>
        </p:nvSpPr>
        <p:spPr>
          <a:xfrm>
            <a:off x="1448801" y="4725144"/>
            <a:ext cx="2688308" cy="410686"/>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defRPr sz="3200"/>
            </a:lvl1pPr>
          </a:lstStyle>
          <a:p>
            <a:pPr lvl="0">
              <a:defRPr sz="1800"/>
            </a:pPr>
            <a:r>
              <a:rPr sz="2200" dirty="0">
                <a:latin typeface="Arial"/>
                <a:cs typeface="Arial"/>
              </a:rPr>
              <a:t>Anglo-Saxon sample</a:t>
            </a:r>
          </a:p>
        </p:txBody>
      </p:sp>
      <p:sp>
        <p:nvSpPr>
          <p:cNvPr id="217" name="Shape 217"/>
          <p:cNvSpPr/>
          <p:nvPr/>
        </p:nvSpPr>
        <p:spPr>
          <a:xfrm>
            <a:off x="6156176" y="4725144"/>
            <a:ext cx="2158064" cy="410686"/>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defRPr sz="3200"/>
            </a:lvl1pPr>
          </a:lstStyle>
          <a:p>
            <a:pPr lvl="0">
              <a:defRPr sz="1800"/>
            </a:pPr>
            <a:r>
              <a:rPr sz="2200" dirty="0">
                <a:latin typeface="Arial"/>
                <a:cs typeface="Arial"/>
              </a:rPr>
              <a:t>Iron Age Sample</a:t>
            </a:r>
          </a:p>
        </p:txBody>
      </p:sp>
      <p:sp>
        <p:nvSpPr>
          <p:cNvPr id="219" name="Shape 219"/>
          <p:cNvSpPr>
            <a:spLocks noGrp="1"/>
          </p:cNvSpPr>
          <p:nvPr>
            <p:ph type="body" idx="4294967295"/>
          </p:nvPr>
        </p:nvSpPr>
        <p:spPr>
          <a:xfrm>
            <a:off x="669727" y="5301207"/>
            <a:ext cx="7804547" cy="1393307"/>
          </a:xfrm>
          <a:prstGeom prst="rect">
            <a:avLst/>
          </a:prstGeom>
        </p:spPr>
        <p:txBody>
          <a:bodyPr>
            <a:normAutofit fontScale="92500"/>
          </a:bodyPr>
          <a:lstStyle/>
          <a:p>
            <a:pPr marL="277803" indent="-277803">
              <a:spcBef>
                <a:spcPts val="773"/>
              </a:spcBef>
              <a:defRPr sz="1800"/>
            </a:pPr>
            <a:r>
              <a:rPr lang="en-GB" sz="2200" dirty="0"/>
              <a:t>A</a:t>
            </a:r>
            <a:r>
              <a:rPr sz="2200" dirty="0"/>
              <a:t>ncient samples can be placed with correctly shortened branches</a:t>
            </a:r>
          </a:p>
          <a:p>
            <a:pPr marL="277803" indent="-277803">
              <a:spcBef>
                <a:spcPts val="773"/>
              </a:spcBef>
              <a:defRPr sz="1800"/>
            </a:pPr>
            <a:r>
              <a:rPr lang="en-GB" sz="2200" dirty="0"/>
              <a:t>Ancestral</a:t>
            </a:r>
            <a:r>
              <a:rPr sz="2200" dirty="0"/>
              <a:t> location probably reflects northern continental European ancestry </a:t>
            </a:r>
            <a:r>
              <a:rPr lang="en-GB" sz="2200" dirty="0"/>
              <a:t>prior to Finland/Denmark/Netherlands separation</a:t>
            </a:r>
            <a:endParaRPr sz="2200" dirty="0"/>
          </a:p>
        </p:txBody>
      </p:sp>
      <p:pic>
        <p:nvPicPr>
          <p:cNvPr id="2" name="Picture 1" descr="Screen Shot 2015-06-12 at 09.34.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2151" y="1616696"/>
            <a:ext cx="2924265" cy="3112928"/>
          </a:xfrm>
          <a:prstGeom prst="rect">
            <a:avLst/>
          </a:prstGeom>
        </p:spPr>
      </p:pic>
      <p:pic>
        <p:nvPicPr>
          <p:cNvPr id="3" name="Picture 2" descr="Screen Shot 2015-06-12 at 09.34.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699" y="1808434"/>
            <a:ext cx="2838802" cy="2855801"/>
          </a:xfrm>
          <a:prstGeom prst="rect">
            <a:avLst/>
          </a:prstGeom>
        </p:spPr>
      </p:pic>
    </p:spTree>
    <p:extLst>
      <p:ext uri="{BB962C8B-B14F-4D97-AF65-F5344CB8AC3E}">
        <p14:creationId xmlns:p14="http://schemas.microsoft.com/office/powerpoint/2010/main" val="14965103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0"/>
            <a:ext cx="8442049" cy="6858000"/>
          </a:xfrm>
          <a:prstGeom prst="rect">
            <a:avLst/>
          </a:prstGeom>
        </p:spPr>
      </p:pic>
    </p:spTree>
    <p:extLst>
      <p:ext uri="{BB962C8B-B14F-4D97-AF65-F5344CB8AC3E}">
        <p14:creationId xmlns:p14="http://schemas.microsoft.com/office/powerpoint/2010/main" val="4548611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4C8E8-C697-5044-83E2-80B7A90A1B7A}"/>
              </a:ext>
            </a:extLst>
          </p:cNvPr>
          <p:cNvSpPr>
            <a:spLocks noGrp="1"/>
          </p:cNvSpPr>
          <p:nvPr>
            <p:ph type="title"/>
          </p:nvPr>
        </p:nvSpPr>
        <p:spPr/>
        <p:txBody>
          <a:bodyPr/>
          <a:lstStyle/>
          <a:p>
            <a:r>
              <a:rPr lang="en-GB" dirty="0"/>
              <a:t>Alternative Joint SFS models</a:t>
            </a:r>
            <a:endParaRPr lang="en-US" dirty="0"/>
          </a:p>
        </p:txBody>
      </p:sp>
      <p:sp>
        <p:nvSpPr>
          <p:cNvPr id="3" name="Content Placeholder 2">
            <a:extLst>
              <a:ext uri="{FF2B5EF4-FFF2-40B4-BE49-F238E27FC236}">
                <a16:creationId xmlns:a16="http://schemas.microsoft.com/office/drawing/2014/main" id="{746F417B-58F5-B040-A6D7-204ED9711E40}"/>
              </a:ext>
            </a:extLst>
          </p:cNvPr>
          <p:cNvSpPr>
            <a:spLocks noGrp="1"/>
          </p:cNvSpPr>
          <p:nvPr>
            <p:ph idx="1"/>
          </p:nvPr>
        </p:nvSpPr>
        <p:spPr>
          <a:xfrm>
            <a:off x="457200" y="1600200"/>
            <a:ext cx="8229600" cy="5257800"/>
          </a:xfrm>
        </p:spPr>
        <p:txBody>
          <a:bodyPr>
            <a:normAutofit lnSpcReduction="10000"/>
          </a:bodyPr>
          <a:lstStyle/>
          <a:p>
            <a:r>
              <a:rPr lang="en-GB" dirty="0" err="1"/>
              <a:t>Dadi</a:t>
            </a:r>
            <a:r>
              <a:rPr lang="en-GB" dirty="0"/>
              <a:t>: </a:t>
            </a:r>
            <a:r>
              <a:rPr lang="en-GB" dirty="0" err="1"/>
              <a:t>Gutenkunst</a:t>
            </a:r>
            <a:r>
              <a:rPr lang="en-GB" dirty="0"/>
              <a:t> et al. </a:t>
            </a:r>
            <a:r>
              <a:rPr lang="en-GB" dirty="0" err="1"/>
              <a:t>PLoS</a:t>
            </a:r>
            <a:r>
              <a:rPr lang="en-GB" dirty="0"/>
              <a:t> Genetics 2009</a:t>
            </a:r>
          </a:p>
          <a:p>
            <a:pPr lvl="1"/>
            <a:r>
              <a:rPr lang="en-GB" dirty="0"/>
              <a:t>Calculate the pairwise SFS under the diffusion approximation</a:t>
            </a:r>
          </a:p>
          <a:p>
            <a:pPr lvl="1"/>
            <a:endParaRPr lang="en-GB" dirty="0"/>
          </a:p>
          <a:p>
            <a:pPr lvl="1"/>
            <a:endParaRPr lang="en-GB" dirty="0"/>
          </a:p>
          <a:p>
            <a:pPr lvl="1"/>
            <a:endParaRPr lang="en-GB" dirty="0"/>
          </a:p>
          <a:p>
            <a:r>
              <a:rPr lang="en-GB" dirty="0" err="1"/>
              <a:t>Momi</a:t>
            </a:r>
            <a:r>
              <a:rPr lang="en-GB" dirty="0"/>
              <a:t>(2): </a:t>
            </a:r>
            <a:r>
              <a:rPr lang="en-GB" dirty="0" err="1"/>
              <a:t>Kamm</a:t>
            </a:r>
            <a:r>
              <a:rPr lang="en-GB" dirty="0"/>
              <a:t> … Song 2016, 2018 (</a:t>
            </a:r>
            <a:r>
              <a:rPr lang="en-GB" dirty="0" err="1"/>
              <a:t>biorxiv</a:t>
            </a:r>
            <a:r>
              <a:rPr lang="en-GB" dirty="0"/>
              <a:t>)</a:t>
            </a:r>
          </a:p>
          <a:p>
            <a:pPr lvl="1"/>
            <a:r>
              <a:rPr lang="en-GB" dirty="0"/>
              <a:t>Use the Moran model for efficient coalescent calculation</a:t>
            </a:r>
          </a:p>
          <a:p>
            <a:r>
              <a:rPr lang="en-GB" dirty="0" err="1"/>
              <a:t>FastSimCoal</a:t>
            </a:r>
            <a:r>
              <a:rPr lang="en-GB" dirty="0"/>
              <a:t>(2): </a:t>
            </a:r>
            <a:r>
              <a:rPr lang="en-GB" dirty="0" err="1"/>
              <a:t>Excoffier</a:t>
            </a:r>
            <a:r>
              <a:rPr lang="en-GB" dirty="0"/>
              <a:t> group</a:t>
            </a:r>
          </a:p>
          <a:p>
            <a:pPr lvl="1"/>
            <a:r>
              <a:rPr lang="en-GB" dirty="0"/>
              <a:t>MCMC to fit joint SFS using simulations</a:t>
            </a:r>
          </a:p>
          <a:p>
            <a:pPr lvl="1"/>
            <a:endParaRPr lang="en-US" dirty="0"/>
          </a:p>
          <a:p>
            <a:pPr lvl="1"/>
            <a:endParaRPr lang="en-GB" dirty="0"/>
          </a:p>
        </p:txBody>
      </p:sp>
      <p:pic>
        <p:nvPicPr>
          <p:cNvPr id="5" name="Picture 4">
            <a:extLst>
              <a:ext uri="{FF2B5EF4-FFF2-40B4-BE49-F238E27FC236}">
                <a16:creationId xmlns:a16="http://schemas.microsoft.com/office/drawing/2014/main" id="{7BB4BEE5-EFDB-9041-81F4-C53F3F63E5F3}"/>
              </a:ext>
            </a:extLst>
          </p:cNvPr>
          <p:cNvPicPr>
            <a:picLocks noChangeAspect="1"/>
          </p:cNvPicPr>
          <p:nvPr/>
        </p:nvPicPr>
        <p:blipFill>
          <a:blip r:embed="rId2"/>
          <a:stretch>
            <a:fillRect/>
          </a:stretch>
        </p:blipFill>
        <p:spPr>
          <a:xfrm>
            <a:off x="3968750" y="2542942"/>
            <a:ext cx="2279701" cy="1609958"/>
          </a:xfrm>
          <a:prstGeom prst="rect">
            <a:avLst/>
          </a:prstGeom>
        </p:spPr>
      </p:pic>
    </p:spTree>
    <p:extLst>
      <p:ext uri="{BB962C8B-B14F-4D97-AF65-F5344CB8AC3E}">
        <p14:creationId xmlns:p14="http://schemas.microsoft.com/office/powerpoint/2010/main" val="363620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 to the Li &amp; Stephens model</a:t>
            </a:r>
          </a:p>
        </p:txBody>
      </p:sp>
      <p:sp>
        <p:nvSpPr>
          <p:cNvPr id="3" name="Content Placeholder 2"/>
          <p:cNvSpPr>
            <a:spLocks noGrp="1"/>
          </p:cNvSpPr>
          <p:nvPr>
            <p:ph idx="1"/>
          </p:nvPr>
        </p:nvSpPr>
        <p:spPr>
          <a:xfrm>
            <a:off x="457200" y="1595718"/>
            <a:ext cx="8229600" cy="2886635"/>
          </a:xfrm>
        </p:spPr>
        <p:txBody>
          <a:bodyPr/>
          <a:lstStyle/>
          <a:p>
            <a:r>
              <a:rPr lang="en-US" dirty="0"/>
              <a:t>Match sequence to a series of segments from a panel of  </a:t>
            </a:r>
            <a:r>
              <a:rPr lang="en-US"/>
              <a:t>previous sequences</a:t>
            </a:r>
            <a:endParaRPr lang="en-US" dirty="0"/>
          </a:p>
        </p:txBody>
      </p:sp>
      <p:grpSp>
        <p:nvGrpSpPr>
          <p:cNvPr id="6" name="Group 5"/>
          <p:cNvGrpSpPr/>
          <p:nvPr/>
        </p:nvGrpSpPr>
        <p:grpSpPr>
          <a:xfrm>
            <a:off x="457200" y="2772241"/>
            <a:ext cx="7848600" cy="1375570"/>
            <a:chOff x="762000" y="1331912"/>
            <a:chExt cx="7848600" cy="1375570"/>
          </a:xfrm>
        </p:grpSpPr>
        <p:cxnSp>
          <p:nvCxnSpPr>
            <p:cNvPr id="11" name="Straight Connector 10"/>
            <p:cNvCxnSpPr/>
            <p:nvPr/>
          </p:nvCxnSpPr>
          <p:spPr bwMode="auto">
            <a:xfrm>
              <a:off x="1676400" y="1331912"/>
              <a:ext cx="6934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1447800" y="1674812"/>
              <a:ext cx="6934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1219200" y="2017712"/>
              <a:ext cx="6934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990600" y="2360612"/>
              <a:ext cx="6934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762000" y="2703512"/>
              <a:ext cx="6934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990600" y="2362200"/>
              <a:ext cx="1600200" cy="1588"/>
            </a:xfrm>
            <a:prstGeom prst="line">
              <a:avLst/>
            </a:prstGeom>
            <a:solidFill>
              <a:schemeClr val="accent1"/>
            </a:solidFill>
            <a:ln w="57150" cap="flat" cmpd="sng" algn="ctr">
              <a:solidFill>
                <a:srgbClr val="008000"/>
              </a:solidFill>
              <a:prstDash val="solid"/>
              <a:round/>
              <a:headEnd type="none" w="med" len="med"/>
              <a:tailEnd type="none" w="med" len="med"/>
            </a:ln>
            <a:effectLst/>
          </p:spPr>
        </p:cxnSp>
        <p:cxnSp>
          <p:nvCxnSpPr>
            <p:cNvPr id="17" name="Straight Connector 16"/>
            <p:cNvCxnSpPr/>
            <p:nvPr/>
          </p:nvCxnSpPr>
          <p:spPr bwMode="auto">
            <a:xfrm>
              <a:off x="3048000" y="1673224"/>
              <a:ext cx="990600" cy="1588"/>
            </a:xfrm>
            <a:prstGeom prst="line">
              <a:avLst/>
            </a:prstGeom>
            <a:solidFill>
              <a:schemeClr val="accent1"/>
            </a:solidFill>
            <a:ln w="57150" cap="flat" cmpd="sng" algn="ctr">
              <a:solidFill>
                <a:srgbClr val="008000"/>
              </a:solidFill>
              <a:prstDash val="solid"/>
              <a:round/>
              <a:headEnd type="none" w="med" len="med"/>
              <a:tailEnd type="none" w="med" len="med"/>
            </a:ln>
            <a:effectLst/>
          </p:spPr>
        </p:cxnSp>
        <p:cxnSp>
          <p:nvCxnSpPr>
            <p:cNvPr id="18" name="Straight Connector 17"/>
            <p:cNvCxnSpPr/>
            <p:nvPr/>
          </p:nvCxnSpPr>
          <p:spPr bwMode="auto">
            <a:xfrm>
              <a:off x="3352800" y="2701924"/>
              <a:ext cx="3124200" cy="3176"/>
            </a:xfrm>
            <a:prstGeom prst="line">
              <a:avLst/>
            </a:prstGeom>
            <a:solidFill>
              <a:schemeClr val="accent1"/>
            </a:solidFill>
            <a:ln w="57150" cap="flat" cmpd="sng" algn="ctr">
              <a:solidFill>
                <a:srgbClr val="008000"/>
              </a:solidFill>
              <a:prstDash val="solid"/>
              <a:round/>
              <a:headEnd type="none" w="med" len="med"/>
              <a:tailEnd type="none" w="med" len="med"/>
            </a:ln>
            <a:effectLst/>
          </p:spPr>
        </p:cxnSp>
        <p:cxnSp>
          <p:nvCxnSpPr>
            <p:cNvPr id="19" name="Straight Connector 18"/>
            <p:cNvCxnSpPr/>
            <p:nvPr/>
          </p:nvCxnSpPr>
          <p:spPr bwMode="auto">
            <a:xfrm flipV="1">
              <a:off x="7391928" y="1331912"/>
              <a:ext cx="1218672" cy="1588"/>
            </a:xfrm>
            <a:prstGeom prst="line">
              <a:avLst/>
            </a:prstGeom>
            <a:solidFill>
              <a:schemeClr val="accent1"/>
            </a:solidFill>
            <a:ln w="57150" cap="flat" cmpd="sng" algn="ctr">
              <a:solidFill>
                <a:srgbClr val="008000"/>
              </a:solidFill>
              <a:prstDash val="solid"/>
              <a:round/>
              <a:headEnd type="none" w="med" len="med"/>
              <a:tailEnd type="none" w="med" len="med"/>
            </a:ln>
            <a:effectLst/>
          </p:spPr>
        </p:cxnSp>
        <p:cxnSp>
          <p:nvCxnSpPr>
            <p:cNvPr id="20" name="Straight Connector 19"/>
            <p:cNvCxnSpPr/>
            <p:nvPr/>
          </p:nvCxnSpPr>
          <p:spPr bwMode="auto">
            <a:xfrm rot="5400000" flipH="1" flipV="1">
              <a:off x="2475706" y="1791494"/>
              <a:ext cx="687388" cy="457200"/>
            </a:xfrm>
            <a:prstGeom prst="line">
              <a:avLst/>
            </a:prstGeom>
            <a:solidFill>
              <a:schemeClr val="accent1"/>
            </a:solidFill>
            <a:ln w="9525" cap="flat" cmpd="sng" algn="ctr">
              <a:solidFill>
                <a:srgbClr val="008000"/>
              </a:solidFill>
              <a:prstDash val="solid"/>
              <a:round/>
              <a:headEnd type="none" w="med" len="med"/>
              <a:tailEnd type="none" w="med" len="med"/>
            </a:ln>
            <a:effectLst/>
          </p:spPr>
        </p:cxnSp>
        <p:cxnSp>
          <p:nvCxnSpPr>
            <p:cNvPr id="21" name="Straight Connector 20"/>
            <p:cNvCxnSpPr/>
            <p:nvPr/>
          </p:nvCxnSpPr>
          <p:spPr bwMode="auto">
            <a:xfrm rot="5400000" flipH="1" flipV="1">
              <a:off x="3180159" y="1843483"/>
              <a:ext cx="1031082" cy="685800"/>
            </a:xfrm>
            <a:prstGeom prst="line">
              <a:avLst/>
            </a:prstGeom>
            <a:solidFill>
              <a:schemeClr val="accent1"/>
            </a:solidFill>
            <a:ln w="9525" cap="flat" cmpd="sng" algn="ctr">
              <a:solidFill>
                <a:srgbClr val="008000"/>
              </a:solidFill>
              <a:prstDash val="solid"/>
              <a:round/>
              <a:headEnd type="none" w="med" len="med"/>
              <a:tailEnd type="none" w="med" len="med"/>
            </a:ln>
            <a:effectLst/>
          </p:spPr>
        </p:cxnSp>
        <p:cxnSp>
          <p:nvCxnSpPr>
            <p:cNvPr id="22" name="Straight Connector 21"/>
            <p:cNvCxnSpPr/>
            <p:nvPr/>
          </p:nvCxnSpPr>
          <p:spPr bwMode="auto">
            <a:xfrm rot="5400000" flipH="1" flipV="1">
              <a:off x="6246679" y="1562233"/>
              <a:ext cx="1375570" cy="914928"/>
            </a:xfrm>
            <a:prstGeom prst="line">
              <a:avLst/>
            </a:prstGeom>
            <a:solidFill>
              <a:schemeClr val="accent1"/>
            </a:solidFill>
            <a:ln w="9525" cap="flat" cmpd="sng" algn="ctr">
              <a:solidFill>
                <a:srgbClr val="008000"/>
              </a:solidFill>
              <a:prstDash val="solid"/>
              <a:round/>
              <a:headEnd type="none" w="med" len="med"/>
              <a:tailEnd type="none" w="med" len="med"/>
            </a:ln>
            <a:effectLst/>
          </p:spPr>
        </p:cxnSp>
      </p:grpSp>
      <p:sp>
        <p:nvSpPr>
          <p:cNvPr id="30" name="TextBox 29"/>
          <p:cNvSpPr txBox="1"/>
          <p:nvPr/>
        </p:nvSpPr>
        <p:spPr>
          <a:xfrm>
            <a:off x="1480076" y="4486323"/>
            <a:ext cx="6260047" cy="2554545"/>
          </a:xfrm>
          <a:prstGeom prst="rect">
            <a:avLst/>
          </a:prstGeom>
          <a:noFill/>
        </p:spPr>
        <p:txBody>
          <a:bodyPr wrap="none" rtlCol="0">
            <a:spAutoFit/>
          </a:bodyPr>
          <a:lstStyle/>
          <a:p>
            <a:r>
              <a:rPr lang="en-US" sz="2800" i="1" dirty="0" err="1"/>
              <a:t>p</a:t>
            </a:r>
            <a:r>
              <a:rPr lang="en-US" sz="2800" i="1" baseline="-25000" dirty="0" err="1"/>
              <a:t>ij</a:t>
            </a:r>
            <a:r>
              <a:rPr lang="en-US" sz="2800" i="1" dirty="0"/>
              <a:t> </a:t>
            </a:r>
            <a:r>
              <a:rPr lang="en-US" sz="2800" dirty="0"/>
              <a:t>= P</a:t>
            </a:r>
            <a:r>
              <a:rPr lang="en-US" sz="2800" i="1" dirty="0"/>
              <a:t>(x</a:t>
            </a:r>
            <a:r>
              <a:rPr lang="en-US" sz="2800" i="1" baseline="-25000" dirty="0"/>
              <a:t>1..i</a:t>
            </a:r>
            <a:r>
              <a:rPr lang="en-US" sz="2800" i="1" dirty="0"/>
              <a:t> </a:t>
            </a:r>
            <a:r>
              <a:rPr lang="en-US" sz="2800" dirty="0"/>
              <a:t>| </a:t>
            </a:r>
            <a:r>
              <a:rPr lang="en-US" sz="2800" i="1" dirty="0"/>
              <a:t>x</a:t>
            </a:r>
            <a:r>
              <a:rPr lang="en-US" sz="2800" dirty="0"/>
              <a:t> copies from </a:t>
            </a:r>
            <a:r>
              <a:rPr lang="en-US" sz="2800" i="1" dirty="0" err="1"/>
              <a:t>y</a:t>
            </a:r>
            <a:r>
              <a:rPr lang="en-US" sz="2800" i="1" baseline="-25000" dirty="0" err="1"/>
              <a:t>j</a:t>
            </a:r>
            <a:r>
              <a:rPr lang="en-US" sz="2800" dirty="0"/>
              <a:t> at position </a:t>
            </a:r>
            <a:r>
              <a:rPr lang="en-US" sz="2800" i="1" dirty="0" err="1"/>
              <a:t>i</a:t>
            </a:r>
            <a:r>
              <a:rPr lang="en-US" sz="2800" dirty="0"/>
              <a:t>)</a:t>
            </a:r>
          </a:p>
          <a:p>
            <a:endParaRPr lang="en-US" sz="2400" dirty="0"/>
          </a:p>
          <a:p>
            <a:r>
              <a:rPr lang="en-US" sz="2800" i="1" dirty="0"/>
              <a:t>p</a:t>
            </a:r>
            <a:r>
              <a:rPr lang="en-US" sz="2800" i="1" baseline="-25000" dirty="0"/>
              <a:t>i+1j</a:t>
            </a:r>
            <a:r>
              <a:rPr lang="en-US" sz="2800" i="1" dirty="0"/>
              <a:t> =</a:t>
            </a:r>
            <a:r>
              <a:rPr lang="en-US" sz="2800" dirty="0"/>
              <a:t> [ (1-</a:t>
            </a:r>
            <a:r>
              <a:rPr lang="en-US" sz="2800" i="1" dirty="0"/>
              <a:t>r</a:t>
            </a:r>
            <a:r>
              <a:rPr lang="en-US" sz="2800" i="1" baseline="-25000" dirty="0"/>
              <a:t>i</a:t>
            </a:r>
            <a:r>
              <a:rPr lang="en-US" sz="2800" dirty="0"/>
              <a:t>) </a:t>
            </a:r>
            <a:r>
              <a:rPr lang="en-US" sz="2800" i="1" dirty="0" err="1"/>
              <a:t>p</a:t>
            </a:r>
            <a:r>
              <a:rPr lang="en-US" sz="2800" i="1" baseline="-25000" dirty="0" err="1"/>
              <a:t>ij</a:t>
            </a:r>
            <a:r>
              <a:rPr lang="en-US" sz="2800" i="1" dirty="0"/>
              <a:t> </a:t>
            </a:r>
            <a:r>
              <a:rPr lang="en-US" sz="2800" dirty="0"/>
              <a:t>+ </a:t>
            </a:r>
            <a:r>
              <a:rPr lang="en-US" sz="2800" i="1" dirty="0" err="1"/>
              <a:t>r</a:t>
            </a:r>
            <a:r>
              <a:rPr lang="en-US" sz="2800" i="1" baseline="-25000" dirty="0" err="1"/>
              <a:t>i</a:t>
            </a:r>
            <a:r>
              <a:rPr lang="en-US" sz="2800" i="1" baseline="-25000" dirty="0"/>
              <a:t> </a:t>
            </a:r>
            <a:r>
              <a:rPr lang="en-US" sz="2800" dirty="0"/>
              <a:t>/</a:t>
            </a:r>
            <a:r>
              <a:rPr lang="en-US" sz="2800" i="1" dirty="0"/>
              <a:t>n </a:t>
            </a:r>
            <a:r>
              <a:rPr lang="en-US" sz="2800" dirty="0" err="1">
                <a:latin typeface="Symbol" charset="2"/>
                <a:ea typeface="Symbol" charset="2"/>
                <a:cs typeface="Symbol" charset="2"/>
              </a:rPr>
              <a:t>S</a:t>
            </a:r>
            <a:r>
              <a:rPr lang="en-US" sz="2800" baseline="-25000" dirty="0" err="1"/>
              <a:t>k</a:t>
            </a:r>
            <a:r>
              <a:rPr lang="en-US" sz="2800" dirty="0"/>
              <a:t> </a:t>
            </a:r>
            <a:r>
              <a:rPr lang="en-US" sz="2800" i="1" dirty="0" err="1"/>
              <a:t>p</a:t>
            </a:r>
            <a:r>
              <a:rPr lang="en-US" sz="2800" i="1" baseline="-25000" dirty="0" err="1"/>
              <a:t>ik</a:t>
            </a:r>
            <a:r>
              <a:rPr lang="en-US" sz="2800" i="1" dirty="0"/>
              <a:t> </a:t>
            </a:r>
            <a:r>
              <a:rPr lang="en-US" sz="2800" dirty="0"/>
              <a:t>] P(</a:t>
            </a:r>
            <a:r>
              <a:rPr lang="en-US" sz="2800" i="1" dirty="0"/>
              <a:t>x</a:t>
            </a:r>
            <a:r>
              <a:rPr lang="en-US" sz="2800" i="1" baseline="-25000" dirty="0"/>
              <a:t>i+1</a:t>
            </a:r>
            <a:r>
              <a:rPr lang="en-US" sz="2800" dirty="0"/>
              <a:t> = (</a:t>
            </a:r>
            <a:r>
              <a:rPr lang="en-US" sz="2800" i="1" dirty="0" err="1"/>
              <a:t>y</a:t>
            </a:r>
            <a:r>
              <a:rPr lang="en-US" sz="2800" i="1" baseline="-25000" dirty="0" err="1"/>
              <a:t>j</a:t>
            </a:r>
            <a:r>
              <a:rPr lang="en-US" sz="2800" dirty="0"/>
              <a:t>)</a:t>
            </a:r>
            <a:r>
              <a:rPr lang="en-US" sz="2800" i="1" baseline="-25000" dirty="0"/>
              <a:t>i+1</a:t>
            </a:r>
            <a:r>
              <a:rPr lang="en-US" sz="2800" dirty="0"/>
              <a:t>)</a:t>
            </a:r>
          </a:p>
          <a:p>
            <a:r>
              <a:rPr lang="en-US" sz="2800" dirty="0"/>
              <a:t>                </a:t>
            </a:r>
            <a:r>
              <a:rPr lang="en-US" sz="2800" i="1" dirty="0"/>
              <a:t>transition                    emission</a:t>
            </a:r>
          </a:p>
          <a:p>
            <a:r>
              <a:rPr lang="en-US" sz="2800" dirty="0"/>
              <a:t>Another Hidden Markov Model</a:t>
            </a:r>
          </a:p>
          <a:p>
            <a:endParaRPr lang="en-US" sz="2400" dirty="0"/>
          </a:p>
        </p:txBody>
      </p:sp>
    </p:spTree>
    <p:extLst>
      <p:ext uri="{BB962C8B-B14F-4D97-AF65-F5344CB8AC3E}">
        <p14:creationId xmlns:p14="http://schemas.microsoft.com/office/powerpoint/2010/main" val="3886605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Chromopainter</a:t>
            </a:r>
            <a:r>
              <a:rPr lang="en-US" dirty="0"/>
              <a:t> and </a:t>
            </a:r>
            <a:r>
              <a:rPr lang="en-US" dirty="0" err="1"/>
              <a:t>FineStructure</a:t>
            </a:r>
            <a:endParaRPr lang="en-US" dirty="0"/>
          </a:p>
        </p:txBody>
      </p:sp>
      <p:sp>
        <p:nvSpPr>
          <p:cNvPr id="3" name="Content Placeholder 2"/>
          <p:cNvSpPr>
            <a:spLocks noGrp="1"/>
          </p:cNvSpPr>
          <p:nvPr>
            <p:ph idx="1"/>
          </p:nvPr>
        </p:nvSpPr>
        <p:spPr>
          <a:xfrm>
            <a:off x="228600" y="1363851"/>
            <a:ext cx="8686800" cy="4893515"/>
          </a:xfrm>
        </p:spPr>
        <p:txBody>
          <a:bodyPr>
            <a:normAutofit/>
          </a:bodyPr>
          <a:lstStyle/>
          <a:p>
            <a:r>
              <a:rPr lang="en-US" dirty="0"/>
              <a:t>Build “co-ancestry matrix”</a:t>
            </a:r>
          </a:p>
          <a:p>
            <a:pPr lvl="1" algn="just"/>
            <a:r>
              <a:rPr lang="en-US" dirty="0"/>
              <a:t>Fraction of time that sample </a:t>
            </a:r>
            <a:r>
              <a:rPr lang="en-US" i="1" dirty="0" err="1"/>
              <a:t>i</a:t>
            </a:r>
            <a:r>
              <a:rPr lang="en-US" dirty="0"/>
              <a:t> copies from sample </a:t>
            </a:r>
            <a:r>
              <a:rPr lang="en-US" i="1" dirty="0"/>
              <a:t>j</a:t>
            </a:r>
          </a:p>
          <a:p>
            <a:pPr lvl="1" algn="just"/>
            <a:r>
              <a:rPr lang="en-US" dirty="0"/>
              <a:t>First coalescence; more recent history; </a:t>
            </a:r>
            <a:r>
              <a:rPr lang="en-US" dirty="0" err="1"/>
              <a:t>cf</a:t>
            </a:r>
            <a:r>
              <a:rPr lang="en-US" dirty="0"/>
              <a:t> doubletons</a:t>
            </a:r>
          </a:p>
          <a:p>
            <a:pPr lvl="1" algn="just"/>
            <a:endParaRPr lang="en-US" dirty="0"/>
          </a:p>
          <a:p>
            <a:pPr lvl="1" algn="just"/>
            <a:endParaRPr lang="en-US" dirty="0"/>
          </a:p>
          <a:p>
            <a:pPr lvl="1" algn="just"/>
            <a:endParaRPr lang="en-US" dirty="0"/>
          </a:p>
          <a:p>
            <a:pPr lvl="1" algn="just"/>
            <a:endParaRPr lang="en-US" dirty="0"/>
          </a:p>
          <a:p>
            <a:pPr algn="just"/>
            <a:endParaRPr lang="en-US" dirty="0"/>
          </a:p>
          <a:p>
            <a:pPr algn="just"/>
            <a:r>
              <a:rPr lang="en-US" dirty="0" err="1"/>
              <a:t>FineStructure</a:t>
            </a:r>
            <a:r>
              <a:rPr lang="en-US" dirty="0"/>
              <a:t> clusters this</a:t>
            </a:r>
          </a:p>
          <a:p>
            <a:endParaRPr lang="en-US" dirty="0"/>
          </a:p>
        </p:txBody>
      </p:sp>
      <p:sp>
        <p:nvSpPr>
          <p:cNvPr id="4" name="TextBox 3"/>
          <p:cNvSpPr txBox="1"/>
          <p:nvPr/>
        </p:nvSpPr>
        <p:spPr>
          <a:xfrm>
            <a:off x="258255" y="6138397"/>
            <a:ext cx="7081426" cy="923330"/>
          </a:xfrm>
          <a:prstGeom prst="rect">
            <a:avLst/>
          </a:prstGeom>
          <a:noFill/>
        </p:spPr>
        <p:txBody>
          <a:bodyPr wrap="none" rtlCol="0">
            <a:spAutoFit/>
          </a:bodyPr>
          <a:lstStyle/>
          <a:p>
            <a:r>
              <a:rPr lang="en-US" dirty="0">
                <a:hlinkClick r:id="rId2"/>
              </a:rPr>
              <a:t>Inference of population structure using dense haplotype data.</a:t>
            </a:r>
            <a:endParaRPr lang="en-US" dirty="0"/>
          </a:p>
          <a:p>
            <a:r>
              <a:rPr lang="en-US" dirty="0"/>
              <a:t>Lawson DJ, </a:t>
            </a:r>
            <a:r>
              <a:rPr lang="en-US" dirty="0" err="1"/>
              <a:t>Hellenthal</a:t>
            </a:r>
            <a:r>
              <a:rPr lang="en-US" dirty="0"/>
              <a:t> G, Myers S, </a:t>
            </a:r>
            <a:r>
              <a:rPr lang="en-US" dirty="0" err="1"/>
              <a:t>Falush</a:t>
            </a:r>
            <a:r>
              <a:rPr lang="en-US" dirty="0"/>
              <a:t> D. </a:t>
            </a:r>
            <a:r>
              <a:rPr lang="en-US" i="1" dirty="0" err="1"/>
              <a:t>PLoS</a:t>
            </a:r>
            <a:r>
              <a:rPr lang="en-US" i="1" dirty="0"/>
              <a:t> Genet. </a:t>
            </a:r>
            <a:r>
              <a:rPr lang="en-US" dirty="0"/>
              <a:t>2012 8:e1002453</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520" y="3016435"/>
            <a:ext cx="3953776" cy="29872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255" y="3329918"/>
            <a:ext cx="4822265" cy="2090834"/>
          </a:xfrm>
          <a:prstGeom prst="rect">
            <a:avLst/>
          </a:prstGeom>
        </p:spPr>
      </p:pic>
    </p:spTree>
    <p:extLst>
      <p:ext uri="{BB962C8B-B14F-4D97-AF65-F5344CB8AC3E}">
        <p14:creationId xmlns:p14="http://schemas.microsoft.com/office/powerpoint/2010/main" val="5896055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Peoples of the British Isles (POBI)</a:t>
            </a:r>
          </a:p>
        </p:txBody>
      </p:sp>
      <p:sp>
        <p:nvSpPr>
          <p:cNvPr id="3" name="Content Placeholder 2"/>
          <p:cNvSpPr>
            <a:spLocks noGrp="1"/>
          </p:cNvSpPr>
          <p:nvPr>
            <p:ph idx="1"/>
          </p:nvPr>
        </p:nvSpPr>
        <p:spPr>
          <a:xfrm>
            <a:off x="244384" y="2061882"/>
            <a:ext cx="3863788" cy="4118069"/>
          </a:xfrm>
        </p:spPr>
        <p:txBody>
          <a:bodyPr/>
          <a:lstStyle/>
          <a:p>
            <a:r>
              <a:rPr lang="en-US" dirty="0"/>
              <a:t>2039 people with four grandparents  born within 50 miles of each other</a:t>
            </a:r>
          </a:p>
          <a:p>
            <a:r>
              <a:rPr lang="en-US" dirty="0"/>
              <a:t>Genotype data</a:t>
            </a:r>
          </a:p>
        </p:txBody>
      </p:sp>
      <p:sp>
        <p:nvSpPr>
          <p:cNvPr id="4" name="TextBox 3"/>
          <p:cNvSpPr txBox="1"/>
          <p:nvPr/>
        </p:nvSpPr>
        <p:spPr>
          <a:xfrm>
            <a:off x="31568" y="6410931"/>
            <a:ext cx="9210085" cy="369332"/>
          </a:xfrm>
          <a:prstGeom prst="rect">
            <a:avLst/>
          </a:prstGeom>
          <a:noFill/>
        </p:spPr>
        <p:txBody>
          <a:bodyPr wrap="none" rtlCol="0">
            <a:spAutoFit/>
          </a:bodyPr>
          <a:lstStyle/>
          <a:p>
            <a:r>
              <a:rPr lang="en-US" dirty="0">
                <a:hlinkClick r:id="rId2"/>
              </a:rPr>
              <a:t>The fine-scale genetic structure of the British population</a:t>
            </a:r>
            <a:r>
              <a:rPr lang="en-US" dirty="0"/>
              <a:t> Leslie S et al. Nature 519:309-14 (2015)</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988" y="1057834"/>
            <a:ext cx="4772401" cy="5440361"/>
          </a:xfrm>
          <a:prstGeom prst="rect">
            <a:avLst/>
          </a:prstGeom>
        </p:spPr>
      </p:pic>
    </p:spTree>
    <p:extLst>
      <p:ext uri="{BB962C8B-B14F-4D97-AF65-F5344CB8AC3E}">
        <p14:creationId xmlns:p14="http://schemas.microsoft.com/office/powerpoint/2010/main" val="184133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877" y="274638"/>
            <a:ext cx="8724677" cy="1143000"/>
          </a:xfrm>
        </p:spPr>
        <p:txBody>
          <a:bodyPr>
            <a:noAutofit/>
          </a:bodyPr>
          <a:lstStyle/>
          <a:p>
            <a:r>
              <a:rPr lang="en-US" sz="3200" dirty="0"/>
              <a:t>Relationship between forwards in time (Wright-Fisher) and backwards in time (Coalescent) models</a:t>
            </a:r>
          </a:p>
        </p:txBody>
      </p:sp>
      <p:pic>
        <p:nvPicPr>
          <p:cNvPr id="4" name="Content Placeholder 3" descr="Screen Shot 2013-03-05 at 07.02.20.png"/>
          <p:cNvPicPr>
            <a:picLocks noGrp="1" noChangeAspect="1"/>
          </p:cNvPicPr>
          <p:nvPr>
            <p:ph idx="1"/>
          </p:nvPr>
        </p:nvPicPr>
        <p:blipFill>
          <a:blip r:embed="rId2">
            <a:extLst>
              <a:ext uri="{28A0092B-C50C-407E-A947-70E740481C1C}">
                <a14:useLocalDpi xmlns:a14="http://schemas.microsoft.com/office/drawing/2010/main" val="0"/>
              </a:ext>
            </a:extLst>
          </a:blip>
          <a:srcRect t="-16915" b="-16915"/>
          <a:stretch>
            <a:fillRect/>
          </a:stretch>
        </p:blipFill>
        <p:spPr>
          <a:xfrm>
            <a:off x="457200" y="1144611"/>
            <a:ext cx="8229600" cy="4525963"/>
          </a:xfrm>
        </p:spPr>
      </p:pic>
      <p:sp>
        <p:nvSpPr>
          <p:cNvPr id="5" name="TextBox 4"/>
          <p:cNvSpPr txBox="1"/>
          <p:nvPr/>
        </p:nvSpPr>
        <p:spPr>
          <a:xfrm>
            <a:off x="566000" y="5232374"/>
            <a:ext cx="2142233" cy="646331"/>
          </a:xfrm>
          <a:prstGeom prst="rect">
            <a:avLst/>
          </a:prstGeom>
          <a:noFill/>
        </p:spPr>
        <p:txBody>
          <a:bodyPr wrap="none" rtlCol="0">
            <a:spAutoFit/>
          </a:bodyPr>
          <a:lstStyle/>
          <a:p>
            <a:pPr algn="ctr"/>
            <a:r>
              <a:rPr lang="en-US" dirty="0"/>
              <a:t>Population evolution</a:t>
            </a:r>
          </a:p>
          <a:p>
            <a:pPr algn="ctr"/>
            <a:r>
              <a:rPr lang="en-US" dirty="0"/>
              <a:t>forwards</a:t>
            </a:r>
          </a:p>
        </p:txBody>
      </p:sp>
      <p:sp>
        <p:nvSpPr>
          <p:cNvPr id="6" name="TextBox 5"/>
          <p:cNvSpPr txBox="1"/>
          <p:nvPr/>
        </p:nvSpPr>
        <p:spPr>
          <a:xfrm>
            <a:off x="5230775" y="5232374"/>
            <a:ext cx="1648896" cy="646331"/>
          </a:xfrm>
          <a:prstGeom prst="rect">
            <a:avLst/>
          </a:prstGeom>
          <a:noFill/>
        </p:spPr>
        <p:txBody>
          <a:bodyPr wrap="none" rtlCol="0">
            <a:spAutoFit/>
          </a:bodyPr>
          <a:lstStyle/>
          <a:p>
            <a:pPr algn="ctr"/>
            <a:r>
              <a:rPr lang="en-US" dirty="0"/>
              <a:t>Coalescent tree</a:t>
            </a:r>
          </a:p>
          <a:p>
            <a:pPr algn="ctr"/>
            <a:r>
              <a:rPr lang="en-US" dirty="0"/>
              <a:t>backwards</a:t>
            </a:r>
          </a:p>
        </p:txBody>
      </p:sp>
      <p:sp>
        <p:nvSpPr>
          <p:cNvPr id="7" name="TextBox 6"/>
          <p:cNvSpPr txBox="1"/>
          <p:nvPr/>
        </p:nvSpPr>
        <p:spPr>
          <a:xfrm>
            <a:off x="220878" y="6029105"/>
            <a:ext cx="8724676" cy="707886"/>
          </a:xfrm>
          <a:prstGeom prst="rect">
            <a:avLst/>
          </a:prstGeom>
          <a:noFill/>
        </p:spPr>
        <p:txBody>
          <a:bodyPr wrap="square" rtlCol="0">
            <a:spAutoFit/>
          </a:bodyPr>
          <a:lstStyle/>
          <a:p>
            <a:pPr algn="ctr"/>
            <a:r>
              <a:rPr lang="en-US" sz="2000" dirty="0"/>
              <a:t>The coalescent tree describes a </a:t>
            </a:r>
            <a:r>
              <a:rPr lang="en-US" sz="2000" i="1" dirty="0"/>
              <a:t>sample</a:t>
            </a:r>
            <a:r>
              <a:rPr lang="en-US" sz="2000" dirty="0"/>
              <a:t> from the forward process.  Kingman coalescent generates an asymptotically “exact” sample from Wright-Fisher model.</a:t>
            </a:r>
          </a:p>
        </p:txBody>
      </p:sp>
    </p:spTree>
    <p:extLst>
      <p:ext uri="{BB962C8B-B14F-4D97-AF65-F5344CB8AC3E}">
        <p14:creationId xmlns:p14="http://schemas.microsoft.com/office/powerpoint/2010/main" val="41162589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646" y="2937644"/>
            <a:ext cx="5233023" cy="3046988"/>
          </a:xfrm>
          <a:prstGeom prst="rect">
            <a:avLst/>
          </a:prstGeom>
          <a:noFill/>
        </p:spPr>
        <p:txBody>
          <a:bodyPr wrap="none" rtlCol="0">
            <a:spAutoFit/>
          </a:bodyPr>
          <a:lstStyle/>
          <a:p>
            <a:r>
              <a:rPr lang="en-US" sz="1600" dirty="0">
                <a:latin typeface="Courier"/>
                <a:cs typeface="Courier"/>
              </a:rPr>
              <a:t>  g       a     g   g       t     a     a</a:t>
            </a:r>
          </a:p>
          <a:p>
            <a:r>
              <a:rPr lang="en-US" sz="1600" dirty="0">
                <a:latin typeface="Courier"/>
                <a:cs typeface="Courier"/>
              </a:rPr>
              <a:t>  g       c     t   a       t     t     c</a:t>
            </a:r>
          </a:p>
          <a:p>
            <a:endParaRPr lang="en-US" sz="1600" dirty="0">
              <a:latin typeface="Courier"/>
              <a:cs typeface="Courier"/>
            </a:endParaRPr>
          </a:p>
          <a:p>
            <a:r>
              <a:rPr lang="en-US" sz="1600" dirty="0">
                <a:latin typeface="Courier"/>
                <a:cs typeface="Courier"/>
              </a:rPr>
              <a:t>  a       t     g   g       t     t     a</a:t>
            </a:r>
          </a:p>
          <a:p>
            <a:r>
              <a:rPr lang="en-US" sz="1600" dirty="0">
                <a:latin typeface="Courier"/>
                <a:cs typeface="Courier"/>
              </a:rPr>
              <a:t>  g       c     g   g       c     a     a</a:t>
            </a:r>
          </a:p>
          <a:p>
            <a:endParaRPr lang="en-US" sz="1600" dirty="0">
              <a:latin typeface="Courier"/>
              <a:cs typeface="Courier"/>
            </a:endParaRPr>
          </a:p>
          <a:p>
            <a:r>
              <a:rPr lang="en-US" sz="1600" dirty="0">
                <a:latin typeface="Courier"/>
                <a:cs typeface="Courier"/>
              </a:rPr>
              <a:t>  g       c     t   g       t     t     c</a:t>
            </a:r>
          </a:p>
          <a:p>
            <a:r>
              <a:rPr lang="en-US" sz="1600" dirty="0">
                <a:latin typeface="Courier"/>
                <a:cs typeface="Courier"/>
              </a:rPr>
              <a:t>  g       c     g   g       c     a     a</a:t>
            </a:r>
          </a:p>
          <a:p>
            <a:endParaRPr lang="en-US" sz="1600" dirty="0">
              <a:latin typeface="Courier"/>
              <a:cs typeface="Courier"/>
            </a:endParaRPr>
          </a:p>
          <a:p>
            <a:r>
              <a:rPr lang="en-US" sz="1600" dirty="0">
                <a:latin typeface="Courier"/>
                <a:cs typeface="Courier"/>
              </a:rPr>
              <a:t>  g       t     g   g       t     a     c</a:t>
            </a:r>
          </a:p>
          <a:p>
            <a:r>
              <a:rPr lang="en-US" sz="1600" dirty="0">
                <a:latin typeface="Courier"/>
                <a:cs typeface="Courier"/>
              </a:rPr>
              <a:t>  a       t     t   a       c     a     a </a:t>
            </a:r>
          </a:p>
          <a:p>
            <a:r>
              <a:rPr lang="en-US" sz="1600" dirty="0">
                <a:latin typeface="Courier"/>
                <a:cs typeface="Courier"/>
              </a:rPr>
              <a:t> </a:t>
            </a:r>
          </a:p>
        </p:txBody>
      </p:sp>
      <p:sp>
        <p:nvSpPr>
          <p:cNvPr id="7" name="TextBox 6"/>
          <p:cNvSpPr txBox="1"/>
          <p:nvPr/>
        </p:nvSpPr>
        <p:spPr>
          <a:xfrm>
            <a:off x="92965" y="908720"/>
            <a:ext cx="5233023" cy="1815882"/>
          </a:xfrm>
          <a:prstGeom prst="rect">
            <a:avLst/>
          </a:prstGeom>
          <a:noFill/>
        </p:spPr>
        <p:txBody>
          <a:bodyPr wrap="none" rtlCol="0">
            <a:spAutoFit/>
          </a:bodyPr>
          <a:lstStyle/>
          <a:p>
            <a:r>
              <a:rPr lang="en-US" sz="1600" dirty="0">
                <a:latin typeface="Courier"/>
                <a:cs typeface="Courier"/>
              </a:rPr>
              <a:t>a g a g t t g a g g g a a c c t g a g a a </a:t>
            </a:r>
          </a:p>
          <a:p>
            <a:r>
              <a:rPr lang="en-US" sz="1600" dirty="0">
                <a:latin typeface="Courier"/>
                <a:cs typeface="Courier"/>
              </a:rPr>
              <a:t>t g a g a c g a g g g a a a t t g a g a c</a:t>
            </a:r>
          </a:p>
          <a:p>
            <a:r>
              <a:rPr lang="en-US" sz="1600" dirty="0">
                <a:latin typeface="Courier"/>
                <a:cs typeface="Courier"/>
              </a:rPr>
              <a:t>t g c g a c g g t g a t t c t c c a g a c </a:t>
            </a:r>
          </a:p>
          <a:p>
            <a:r>
              <a:rPr lang="en-US" sz="1600" dirty="0">
                <a:latin typeface="Courier"/>
                <a:cs typeface="Courier"/>
              </a:rPr>
              <a:t>a g c g a c g a t g g t a c t t g a t c a </a:t>
            </a:r>
          </a:p>
          <a:p>
            <a:r>
              <a:rPr lang="en-US" sz="1600" dirty="0">
                <a:latin typeface="Courier"/>
                <a:cs typeface="Courier"/>
              </a:rPr>
              <a:t>t a a g t t a g t a a t t c c c g a g c a</a:t>
            </a:r>
          </a:p>
          <a:p>
            <a:r>
              <a:rPr lang="en-US" sz="1600" dirty="0">
                <a:latin typeface="Courier"/>
                <a:cs typeface="Courier"/>
              </a:rPr>
              <a:t>t g c a a t g a g g g a a a t t g t t a a </a:t>
            </a:r>
          </a:p>
          <a:p>
            <a:r>
              <a:rPr lang="en-US" sz="1600" dirty="0">
                <a:latin typeface="Courier"/>
                <a:cs typeface="Courier"/>
              </a:rPr>
              <a:t>a g a g a c g g g g g a a a t t c t g c c</a:t>
            </a:r>
          </a:p>
        </p:txBody>
      </p:sp>
      <p:sp>
        <p:nvSpPr>
          <p:cNvPr id="4" name="Rectangle 3"/>
          <p:cNvSpPr/>
          <p:nvPr/>
        </p:nvSpPr>
        <p:spPr>
          <a:xfrm>
            <a:off x="0" y="0"/>
            <a:ext cx="9144000" cy="765175"/>
          </a:xfrm>
          <a:prstGeom prst="rect">
            <a:avLst/>
          </a:prstGeom>
          <a:solidFill>
            <a:srgbClr val="002147"/>
          </a:solid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800" dirty="0"/>
              <a:t>Another use for haplotype models: imputation of missing data</a:t>
            </a:r>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a:p>
          <a:p>
            <a:pPr marL="0" indent="0">
              <a:buNone/>
            </a:pPr>
            <a:endParaRPr lang="en-US" sz="2800" dirty="0"/>
          </a:p>
          <a:p>
            <a:pPr marL="0" indent="0">
              <a:buNone/>
            </a:pPr>
            <a:endParaRPr lang="en-US" sz="2800" b="1" dirty="0"/>
          </a:p>
          <a:p>
            <a:pPr marL="0" indent="0">
              <a:buNone/>
            </a:pPr>
            <a:endParaRPr lang="en-US" sz="2800" dirty="0"/>
          </a:p>
          <a:p>
            <a:pPr marL="0" indent="0">
              <a:buNone/>
            </a:pPr>
            <a:endParaRPr lang="en-US" sz="2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1" name="TextBox 40"/>
          <p:cNvSpPr txBox="1"/>
          <p:nvPr/>
        </p:nvSpPr>
        <p:spPr>
          <a:xfrm>
            <a:off x="6012160" y="1124744"/>
            <a:ext cx="3024336" cy="1815882"/>
          </a:xfrm>
          <a:prstGeom prst="rect">
            <a:avLst/>
          </a:prstGeom>
          <a:noFill/>
        </p:spPr>
        <p:txBody>
          <a:bodyPr wrap="square" rtlCol="0">
            <a:spAutoFit/>
          </a:bodyPr>
          <a:lstStyle/>
          <a:p>
            <a:r>
              <a:rPr lang="en-US" sz="2400" dirty="0">
                <a:solidFill>
                  <a:srgbClr val="3366FF"/>
                </a:solidFill>
                <a:latin typeface="Arial" charset="0"/>
                <a:ea typeface="Arial" charset="0"/>
                <a:cs typeface="Arial" charset="0"/>
              </a:rPr>
              <a:t>Reference haplotypes via sequencing studies</a:t>
            </a:r>
          </a:p>
          <a:p>
            <a:r>
              <a:rPr lang="en-US" sz="2000" dirty="0">
                <a:latin typeface="Arial" charset="0"/>
                <a:ea typeface="Arial" charset="0"/>
                <a:cs typeface="Arial" charset="0"/>
              </a:rPr>
              <a:t>e.g. 1000 Genomes Project, UK10K</a:t>
            </a:r>
          </a:p>
        </p:txBody>
      </p:sp>
      <p:cxnSp>
        <p:nvCxnSpPr>
          <p:cNvPr id="5" name="Straight Arrow Connector 4"/>
          <p:cNvCxnSpPr/>
          <p:nvPr/>
        </p:nvCxnSpPr>
        <p:spPr>
          <a:xfrm flipH="1">
            <a:off x="5364088" y="1844824"/>
            <a:ext cx="648072"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012160" y="3937119"/>
            <a:ext cx="3024336" cy="1446550"/>
          </a:xfrm>
          <a:prstGeom prst="rect">
            <a:avLst/>
          </a:prstGeom>
          <a:noFill/>
        </p:spPr>
        <p:txBody>
          <a:bodyPr wrap="square" rtlCol="0">
            <a:spAutoFit/>
          </a:bodyPr>
          <a:lstStyle/>
          <a:p>
            <a:r>
              <a:rPr lang="en-US" sz="2400" dirty="0">
                <a:solidFill>
                  <a:srgbClr val="3366FF"/>
                </a:solidFill>
                <a:latin typeface="Arial" charset="0"/>
                <a:ea typeface="Arial" charset="0"/>
                <a:cs typeface="Arial" charset="0"/>
              </a:rPr>
              <a:t>Genotype data from GWAS</a:t>
            </a:r>
          </a:p>
          <a:p>
            <a:r>
              <a:rPr lang="en-US" sz="2000" dirty="0">
                <a:latin typeface="Arial" charset="0"/>
                <a:ea typeface="Arial" charset="0"/>
                <a:cs typeface="Arial" charset="0"/>
              </a:rPr>
              <a:t>e.g. Type 2 Diabetes, Arthritis, …</a:t>
            </a:r>
          </a:p>
        </p:txBody>
      </p:sp>
      <p:cxnSp>
        <p:nvCxnSpPr>
          <p:cNvPr id="9" name="Straight Arrow Connector 8"/>
          <p:cNvCxnSpPr/>
          <p:nvPr/>
        </p:nvCxnSpPr>
        <p:spPr>
          <a:xfrm flipH="1">
            <a:off x="5364088" y="4657199"/>
            <a:ext cx="648072"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Footer Placeholder 1"/>
          <p:cNvSpPr txBox="1">
            <a:spLocks/>
          </p:cNvSpPr>
          <p:nvPr/>
        </p:nvSpPr>
        <p:spPr>
          <a:xfrm>
            <a:off x="611560" y="6381328"/>
            <a:ext cx="8547582"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pPr algn="r">
              <a:defRPr/>
            </a:pPr>
            <a:r>
              <a:rPr lang="en-US" sz="2000" dirty="0">
                <a:solidFill>
                  <a:srgbClr val="0000FF"/>
                </a:solidFill>
                <a:latin typeface="+mn-lt"/>
              </a:rPr>
              <a:t>(slides borrowed from Jonathan </a:t>
            </a:r>
            <a:r>
              <a:rPr lang="en-US" sz="2000" dirty="0" err="1">
                <a:solidFill>
                  <a:srgbClr val="0000FF"/>
                </a:solidFill>
                <a:latin typeface="+mn-lt"/>
              </a:rPr>
              <a:t>Marchini</a:t>
            </a:r>
            <a:r>
              <a:rPr lang="en-US" sz="2000" dirty="0">
                <a:solidFill>
                  <a:srgbClr val="0000FF"/>
                </a:solidFill>
                <a:latin typeface="+mn-lt"/>
              </a:rPr>
              <a:t>)</a:t>
            </a:r>
          </a:p>
        </p:txBody>
      </p:sp>
    </p:spTree>
    <p:extLst>
      <p:ext uri="{BB962C8B-B14F-4D97-AF65-F5344CB8AC3E}">
        <p14:creationId xmlns:p14="http://schemas.microsoft.com/office/powerpoint/2010/main" val="15233940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20204" y="4509120"/>
            <a:ext cx="3168352" cy="216024"/>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288556" y="3959699"/>
            <a:ext cx="2003523"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20204" y="3989812"/>
            <a:ext cx="3168352" cy="237626"/>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40284" y="3729732"/>
            <a:ext cx="445179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20204" y="3728913"/>
            <a:ext cx="720080" cy="237626"/>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792612" y="3251076"/>
            <a:ext cx="1499468"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20205" y="3263382"/>
            <a:ext cx="3672408" cy="237626"/>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280444" y="3047358"/>
            <a:ext cx="3011636" cy="2376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20204" y="3049651"/>
            <a:ext cx="2160240" cy="237626"/>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9144000" cy="765175"/>
          </a:xfrm>
          <a:prstGeom prst="rect">
            <a:avLst/>
          </a:prstGeom>
          <a:solidFill>
            <a:srgbClr val="002147"/>
          </a:solid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3200" dirty="0"/>
              <a:t>Imputing missing data from reference sequences</a:t>
            </a:r>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a:p>
          <a:p>
            <a:pPr marL="0" indent="0">
              <a:buNone/>
            </a:pPr>
            <a:endParaRPr lang="en-US" sz="2800" dirty="0"/>
          </a:p>
          <a:p>
            <a:pPr marL="0" indent="0">
              <a:buNone/>
            </a:pPr>
            <a:endParaRPr lang="en-US" sz="2800" b="1" dirty="0"/>
          </a:p>
          <a:p>
            <a:pPr marL="0" indent="0">
              <a:buNone/>
            </a:pPr>
            <a:endParaRPr lang="en-US" sz="2800" dirty="0"/>
          </a:p>
          <a:p>
            <a:pPr marL="0" indent="0">
              <a:buNone/>
            </a:pPr>
            <a:endParaRPr lang="en-US" sz="2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3" name="Rectangle 12"/>
          <p:cNvSpPr/>
          <p:nvPr/>
        </p:nvSpPr>
        <p:spPr>
          <a:xfrm>
            <a:off x="118644" y="991868"/>
            <a:ext cx="5173435" cy="261389"/>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18645" y="1234938"/>
            <a:ext cx="5173435"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18645" y="1473983"/>
            <a:ext cx="5173435" cy="237626"/>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0204" y="1701486"/>
            <a:ext cx="5173435" cy="2376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20204" y="1943475"/>
            <a:ext cx="5173435"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20204" y="2193985"/>
            <a:ext cx="517343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20204" y="2443168"/>
            <a:ext cx="5173435"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2965" y="908720"/>
            <a:ext cx="5233023" cy="1815882"/>
          </a:xfrm>
          <a:prstGeom prst="rect">
            <a:avLst/>
          </a:prstGeom>
          <a:noFill/>
        </p:spPr>
        <p:txBody>
          <a:bodyPr wrap="none" rtlCol="0">
            <a:spAutoFit/>
          </a:bodyPr>
          <a:lstStyle/>
          <a:p>
            <a:r>
              <a:rPr lang="en-US" sz="1600" dirty="0">
                <a:latin typeface="Courier"/>
                <a:cs typeface="Courier"/>
              </a:rPr>
              <a:t>a g a g t t g a g g g a a c c t g a g a a </a:t>
            </a:r>
          </a:p>
          <a:p>
            <a:r>
              <a:rPr lang="en-US" sz="1600" dirty="0">
                <a:latin typeface="Courier"/>
                <a:cs typeface="Courier"/>
              </a:rPr>
              <a:t>t g a g a c g a g g g a a a t t g a g a c</a:t>
            </a:r>
          </a:p>
          <a:p>
            <a:r>
              <a:rPr lang="en-US" sz="1600" dirty="0">
                <a:latin typeface="Courier"/>
                <a:cs typeface="Courier"/>
              </a:rPr>
              <a:t>t g c g a c g g t g a t t c t c c a g a c </a:t>
            </a:r>
          </a:p>
          <a:p>
            <a:r>
              <a:rPr lang="en-US" sz="1600" dirty="0">
                <a:latin typeface="Courier"/>
                <a:cs typeface="Courier"/>
              </a:rPr>
              <a:t>a g c g a c g a t g g t a c t t g a t c a </a:t>
            </a:r>
          </a:p>
          <a:p>
            <a:r>
              <a:rPr lang="en-US" sz="1600" dirty="0">
                <a:latin typeface="Courier"/>
                <a:cs typeface="Courier"/>
              </a:rPr>
              <a:t>t a a g t t a g t a a t t c c c g a g c a</a:t>
            </a:r>
          </a:p>
          <a:p>
            <a:r>
              <a:rPr lang="en-US" sz="1600" dirty="0">
                <a:latin typeface="Courier"/>
                <a:cs typeface="Courier"/>
              </a:rPr>
              <a:t>t g c a a t g a g g g a a a t t g t t a a </a:t>
            </a:r>
          </a:p>
          <a:p>
            <a:r>
              <a:rPr lang="en-US" sz="1600" dirty="0">
                <a:latin typeface="Courier"/>
                <a:cs typeface="Courier"/>
              </a:rPr>
              <a:t>a g a g a c g g g g g a a a t t c t g c c</a:t>
            </a:r>
          </a:p>
        </p:txBody>
      </p:sp>
      <p:sp>
        <p:nvSpPr>
          <p:cNvPr id="29" name="Rectangle 28"/>
          <p:cNvSpPr/>
          <p:nvPr/>
        </p:nvSpPr>
        <p:spPr>
          <a:xfrm>
            <a:off x="3288556" y="4509120"/>
            <a:ext cx="2003524"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20204" y="4737844"/>
            <a:ext cx="1781150" cy="216024"/>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848396" y="4730675"/>
            <a:ext cx="3443683" cy="237626"/>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20205" y="5229200"/>
            <a:ext cx="2016224"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2136428" y="5229200"/>
            <a:ext cx="3155651"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20205" y="5445224"/>
            <a:ext cx="3600400"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3720604" y="5445224"/>
            <a:ext cx="1571476" cy="2630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92646" y="2937644"/>
            <a:ext cx="5233023" cy="3046988"/>
          </a:xfrm>
          <a:prstGeom prst="rect">
            <a:avLst/>
          </a:prstGeom>
          <a:noFill/>
        </p:spPr>
        <p:txBody>
          <a:bodyPr wrap="none" rtlCol="0">
            <a:spAutoFit/>
          </a:bodyPr>
          <a:lstStyle/>
          <a:p>
            <a:r>
              <a:rPr lang="en-US" sz="1600" dirty="0">
                <a:latin typeface="Courier"/>
                <a:cs typeface="Courier"/>
              </a:rPr>
              <a:t>  g       a     g   g       t     a     a</a:t>
            </a:r>
          </a:p>
          <a:p>
            <a:r>
              <a:rPr lang="en-US" sz="1600" dirty="0">
                <a:latin typeface="Courier"/>
                <a:cs typeface="Courier"/>
              </a:rPr>
              <a:t>  g       c     t   a       t     t     c</a:t>
            </a:r>
          </a:p>
          <a:p>
            <a:endParaRPr lang="en-US" sz="1600" dirty="0">
              <a:latin typeface="Courier"/>
              <a:cs typeface="Courier"/>
            </a:endParaRPr>
          </a:p>
          <a:p>
            <a:r>
              <a:rPr lang="en-US" sz="1600" dirty="0">
                <a:latin typeface="Courier"/>
                <a:cs typeface="Courier"/>
              </a:rPr>
              <a:t>  a       t     g   g       t     t     a</a:t>
            </a:r>
          </a:p>
          <a:p>
            <a:r>
              <a:rPr lang="en-US" sz="1600" dirty="0">
                <a:latin typeface="Courier"/>
                <a:cs typeface="Courier"/>
              </a:rPr>
              <a:t>  g       c     g   g       c     a     a</a:t>
            </a:r>
          </a:p>
          <a:p>
            <a:endParaRPr lang="en-US" sz="1600" dirty="0">
              <a:latin typeface="Courier"/>
              <a:cs typeface="Courier"/>
            </a:endParaRPr>
          </a:p>
          <a:p>
            <a:r>
              <a:rPr lang="en-US" sz="1600" dirty="0">
                <a:latin typeface="Courier"/>
                <a:cs typeface="Courier"/>
              </a:rPr>
              <a:t>  g       c     t   g       t     t     c</a:t>
            </a:r>
          </a:p>
          <a:p>
            <a:r>
              <a:rPr lang="en-US" sz="1600" dirty="0">
                <a:latin typeface="Courier"/>
                <a:cs typeface="Courier"/>
              </a:rPr>
              <a:t>  g       c     g   g       c     a     a</a:t>
            </a:r>
          </a:p>
          <a:p>
            <a:endParaRPr lang="en-US" sz="1600" dirty="0">
              <a:latin typeface="Courier"/>
              <a:cs typeface="Courier"/>
            </a:endParaRPr>
          </a:p>
          <a:p>
            <a:r>
              <a:rPr lang="en-US" sz="1600" dirty="0">
                <a:latin typeface="Courier"/>
                <a:cs typeface="Courier"/>
              </a:rPr>
              <a:t>  g       t     g   g       t     a     c</a:t>
            </a:r>
          </a:p>
          <a:p>
            <a:r>
              <a:rPr lang="en-US" sz="1600" dirty="0">
                <a:latin typeface="Courier"/>
                <a:cs typeface="Courier"/>
              </a:rPr>
              <a:t>  a       t     t   a       c     a     a </a:t>
            </a:r>
          </a:p>
          <a:p>
            <a:r>
              <a:rPr lang="en-US" sz="1600" dirty="0">
                <a:latin typeface="Courier"/>
                <a:cs typeface="Courier"/>
              </a:rPr>
              <a:t> </a:t>
            </a:r>
          </a:p>
        </p:txBody>
      </p:sp>
      <p:sp>
        <p:nvSpPr>
          <p:cNvPr id="44" name="TextBox 43"/>
          <p:cNvSpPr txBox="1"/>
          <p:nvPr/>
        </p:nvSpPr>
        <p:spPr>
          <a:xfrm>
            <a:off x="245738" y="6093296"/>
            <a:ext cx="8290026" cy="461665"/>
          </a:xfrm>
          <a:prstGeom prst="rect">
            <a:avLst/>
          </a:prstGeom>
          <a:noFill/>
        </p:spPr>
        <p:txBody>
          <a:bodyPr wrap="none" rtlCol="0">
            <a:spAutoFit/>
          </a:bodyPr>
          <a:lstStyle/>
          <a:p>
            <a:r>
              <a:rPr lang="en-US" sz="2400" dirty="0">
                <a:solidFill>
                  <a:srgbClr val="3366FF"/>
                </a:solidFill>
                <a:latin typeface="+mn-lt"/>
                <a:ea typeface="Arial" charset="0"/>
                <a:cs typeface="Arial" charset="0"/>
              </a:rPr>
              <a:t>Imputation of unobserved alleles via matching of shared haplotypes</a:t>
            </a:r>
          </a:p>
        </p:txBody>
      </p:sp>
      <p:sp>
        <p:nvSpPr>
          <p:cNvPr id="43" name="TextBox 42"/>
          <p:cNvSpPr txBox="1"/>
          <p:nvPr/>
        </p:nvSpPr>
        <p:spPr>
          <a:xfrm>
            <a:off x="6012160" y="1124744"/>
            <a:ext cx="3024336" cy="1815882"/>
          </a:xfrm>
          <a:prstGeom prst="rect">
            <a:avLst/>
          </a:prstGeom>
          <a:noFill/>
        </p:spPr>
        <p:txBody>
          <a:bodyPr wrap="square" rtlCol="0">
            <a:spAutoFit/>
          </a:bodyPr>
          <a:lstStyle/>
          <a:p>
            <a:r>
              <a:rPr lang="en-US" sz="2400" dirty="0">
                <a:solidFill>
                  <a:srgbClr val="3366FF"/>
                </a:solidFill>
                <a:latin typeface="Arial" charset="0"/>
                <a:ea typeface="Arial" charset="0"/>
                <a:cs typeface="Arial" charset="0"/>
              </a:rPr>
              <a:t>Reference haplotypes via sequencing studies</a:t>
            </a:r>
          </a:p>
          <a:p>
            <a:r>
              <a:rPr lang="en-US" sz="2000" dirty="0" err="1">
                <a:latin typeface="Arial" charset="0"/>
                <a:ea typeface="Arial" charset="0"/>
                <a:cs typeface="Arial" charset="0"/>
              </a:rPr>
              <a:t>eg</a:t>
            </a:r>
            <a:r>
              <a:rPr lang="en-US" sz="2000" dirty="0">
                <a:latin typeface="Arial" charset="0"/>
                <a:ea typeface="Arial" charset="0"/>
                <a:cs typeface="Arial" charset="0"/>
              </a:rPr>
              <a:t>. 1000 Genomes Project</a:t>
            </a:r>
          </a:p>
        </p:txBody>
      </p:sp>
      <p:cxnSp>
        <p:nvCxnSpPr>
          <p:cNvPr id="45" name="Straight Arrow Connector 44"/>
          <p:cNvCxnSpPr/>
          <p:nvPr/>
        </p:nvCxnSpPr>
        <p:spPr>
          <a:xfrm flipH="1">
            <a:off x="5364088" y="1844824"/>
            <a:ext cx="648072"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47337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20204" y="4509120"/>
            <a:ext cx="3168352" cy="216024"/>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288556" y="3959699"/>
            <a:ext cx="2003523"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20204" y="3989812"/>
            <a:ext cx="3168352" cy="237626"/>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40284" y="3729732"/>
            <a:ext cx="445179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20204" y="3728913"/>
            <a:ext cx="720080" cy="237626"/>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792612" y="3251076"/>
            <a:ext cx="1499468"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20205" y="3263382"/>
            <a:ext cx="3672408" cy="237626"/>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280444" y="3047358"/>
            <a:ext cx="3011636" cy="2376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20204" y="3049651"/>
            <a:ext cx="2160240" cy="237626"/>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9144000" cy="765175"/>
          </a:xfrm>
          <a:prstGeom prst="rect">
            <a:avLst/>
          </a:prstGeom>
          <a:solidFill>
            <a:srgbClr val="002147"/>
          </a:solid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3200" dirty="0"/>
              <a:t>Imputing missing data from reference sequences</a:t>
            </a:r>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a:p>
          <a:p>
            <a:pPr marL="0" indent="0">
              <a:buNone/>
            </a:pPr>
            <a:endParaRPr lang="en-US" sz="2800" dirty="0"/>
          </a:p>
          <a:p>
            <a:pPr marL="0" indent="0">
              <a:buNone/>
            </a:pPr>
            <a:endParaRPr lang="en-US" sz="2800" b="1" dirty="0"/>
          </a:p>
          <a:p>
            <a:pPr marL="0" indent="0">
              <a:buNone/>
            </a:pPr>
            <a:endParaRPr lang="en-US" sz="2800" dirty="0"/>
          </a:p>
          <a:p>
            <a:pPr marL="0" indent="0">
              <a:buNone/>
            </a:pPr>
            <a:endParaRPr lang="en-US" sz="2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3" name="Rectangle 12"/>
          <p:cNvSpPr/>
          <p:nvPr/>
        </p:nvSpPr>
        <p:spPr>
          <a:xfrm>
            <a:off x="118644" y="991868"/>
            <a:ext cx="5173435" cy="261389"/>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18645" y="1234938"/>
            <a:ext cx="5173435"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18645" y="1473983"/>
            <a:ext cx="5173435" cy="237626"/>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0204" y="1701486"/>
            <a:ext cx="5173435" cy="2376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20204" y="1943475"/>
            <a:ext cx="5173435"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20204" y="2193985"/>
            <a:ext cx="517343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20204" y="2443168"/>
            <a:ext cx="5173435"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2965" y="908720"/>
            <a:ext cx="5233023" cy="1815882"/>
          </a:xfrm>
          <a:prstGeom prst="rect">
            <a:avLst/>
          </a:prstGeom>
          <a:noFill/>
        </p:spPr>
        <p:txBody>
          <a:bodyPr wrap="none" rtlCol="0">
            <a:spAutoFit/>
          </a:bodyPr>
          <a:lstStyle/>
          <a:p>
            <a:r>
              <a:rPr lang="en-US" sz="1600" dirty="0">
                <a:latin typeface="Courier"/>
                <a:cs typeface="Courier"/>
              </a:rPr>
              <a:t>a g a g t t g a g g g a a c c t g a g a a </a:t>
            </a:r>
          </a:p>
          <a:p>
            <a:r>
              <a:rPr lang="en-US" sz="1600" dirty="0">
                <a:latin typeface="Courier"/>
                <a:cs typeface="Courier"/>
              </a:rPr>
              <a:t>t g a g a c g a g g g a a a t t g a g a c</a:t>
            </a:r>
          </a:p>
          <a:p>
            <a:r>
              <a:rPr lang="en-US" sz="1600" dirty="0">
                <a:latin typeface="Courier"/>
                <a:cs typeface="Courier"/>
              </a:rPr>
              <a:t>t g c g a c g g t g a t t c t c c a g a c </a:t>
            </a:r>
          </a:p>
          <a:p>
            <a:r>
              <a:rPr lang="en-US" sz="1600" dirty="0">
                <a:latin typeface="Courier"/>
                <a:cs typeface="Courier"/>
              </a:rPr>
              <a:t>a g c g a c g a t g g t a c t t g a t c a </a:t>
            </a:r>
          </a:p>
          <a:p>
            <a:r>
              <a:rPr lang="en-US" sz="1600" dirty="0">
                <a:latin typeface="Courier"/>
                <a:cs typeface="Courier"/>
              </a:rPr>
              <a:t>t a a g t t a g t a a t t c c c g a g c a</a:t>
            </a:r>
          </a:p>
          <a:p>
            <a:r>
              <a:rPr lang="en-US" sz="1600" dirty="0">
                <a:latin typeface="Courier"/>
                <a:cs typeface="Courier"/>
              </a:rPr>
              <a:t>t g c a a t g a g g g a a a t t g t t a a </a:t>
            </a:r>
          </a:p>
          <a:p>
            <a:r>
              <a:rPr lang="en-US" sz="1600" dirty="0">
                <a:latin typeface="Courier"/>
                <a:cs typeface="Courier"/>
              </a:rPr>
              <a:t>a g a g a c g g g g g a a a t t c t g c c</a:t>
            </a:r>
          </a:p>
        </p:txBody>
      </p:sp>
      <p:sp>
        <p:nvSpPr>
          <p:cNvPr id="29" name="Rectangle 28"/>
          <p:cNvSpPr/>
          <p:nvPr/>
        </p:nvSpPr>
        <p:spPr>
          <a:xfrm>
            <a:off x="3288556" y="4509120"/>
            <a:ext cx="2003524"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20204" y="4737844"/>
            <a:ext cx="1781150" cy="216024"/>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848396" y="4730675"/>
            <a:ext cx="3443683" cy="237626"/>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20205" y="5229200"/>
            <a:ext cx="2016224"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2136428" y="5229200"/>
            <a:ext cx="3155651"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20205" y="5445224"/>
            <a:ext cx="3600400"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3720604" y="5445224"/>
            <a:ext cx="1571476" cy="2630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92646" y="2937644"/>
            <a:ext cx="5233023" cy="3046988"/>
          </a:xfrm>
          <a:prstGeom prst="rect">
            <a:avLst/>
          </a:prstGeom>
          <a:noFill/>
        </p:spPr>
        <p:txBody>
          <a:bodyPr wrap="none" rtlCol="0">
            <a:spAutoFit/>
          </a:bodyPr>
          <a:lstStyle/>
          <a:p>
            <a:r>
              <a:rPr lang="en-US" sz="1600" dirty="0">
                <a:latin typeface="Courier"/>
                <a:cs typeface="Courier"/>
              </a:rPr>
              <a:t>a g a g t a g a g g g t a c t t g a t c a</a:t>
            </a:r>
          </a:p>
          <a:p>
            <a:r>
              <a:rPr lang="en-US" sz="1600" dirty="0">
                <a:latin typeface="Courier"/>
                <a:cs typeface="Courier"/>
              </a:rPr>
              <a:t>t g c g a c g g t g a t t c t t c t g c c</a:t>
            </a:r>
          </a:p>
          <a:p>
            <a:endParaRPr lang="en-US" sz="1600" dirty="0">
              <a:latin typeface="Courier"/>
              <a:cs typeface="Courier"/>
            </a:endParaRPr>
          </a:p>
          <a:p>
            <a:r>
              <a:rPr lang="en-US" sz="1600" dirty="0">
                <a:latin typeface="Courier"/>
                <a:cs typeface="Courier"/>
              </a:rPr>
              <a:t>t a a a a t g a g g g a a a t t g t t a a</a:t>
            </a:r>
          </a:p>
          <a:p>
            <a:r>
              <a:rPr lang="en-US" sz="1600" dirty="0">
                <a:latin typeface="Courier"/>
                <a:cs typeface="Courier"/>
              </a:rPr>
              <a:t>t g a g a c g a g g g a a c c c g a g c a</a:t>
            </a:r>
          </a:p>
          <a:p>
            <a:endParaRPr lang="en-US" sz="1600" dirty="0">
              <a:latin typeface="Courier"/>
              <a:cs typeface="Courier"/>
            </a:endParaRPr>
          </a:p>
          <a:p>
            <a:r>
              <a:rPr lang="en-US" sz="1600" dirty="0">
                <a:latin typeface="Courier"/>
                <a:cs typeface="Courier"/>
              </a:rPr>
              <a:t>a g c g a c g a t g g t a a t t c t g c c</a:t>
            </a:r>
          </a:p>
          <a:p>
            <a:r>
              <a:rPr lang="en-US" sz="1600" dirty="0">
                <a:latin typeface="Courier"/>
                <a:cs typeface="Courier"/>
              </a:rPr>
              <a:t>a g a g a c g a g g g a a c c t g a g a a</a:t>
            </a:r>
          </a:p>
          <a:p>
            <a:endParaRPr lang="en-US" sz="1600" dirty="0">
              <a:latin typeface="Courier"/>
              <a:cs typeface="Courier"/>
            </a:endParaRPr>
          </a:p>
          <a:p>
            <a:r>
              <a:rPr lang="en-US" sz="1600" dirty="0">
                <a:latin typeface="Courier"/>
                <a:cs typeface="Courier"/>
              </a:rPr>
              <a:t>t g c a a t g a g g g a a a t t g a g a c</a:t>
            </a:r>
          </a:p>
          <a:p>
            <a:r>
              <a:rPr lang="en-US" sz="1600" dirty="0">
                <a:latin typeface="Courier"/>
                <a:cs typeface="Courier"/>
              </a:rPr>
              <a:t>t a a g t t a g t a a t t c c t g a t c a </a:t>
            </a:r>
          </a:p>
          <a:p>
            <a:r>
              <a:rPr lang="en-US" sz="1600" dirty="0">
                <a:latin typeface="Courier"/>
                <a:cs typeface="Courier"/>
              </a:rPr>
              <a:t> </a:t>
            </a:r>
          </a:p>
        </p:txBody>
      </p:sp>
      <p:sp>
        <p:nvSpPr>
          <p:cNvPr id="44" name="TextBox 43"/>
          <p:cNvSpPr txBox="1"/>
          <p:nvPr/>
        </p:nvSpPr>
        <p:spPr>
          <a:xfrm>
            <a:off x="6012160" y="1124744"/>
            <a:ext cx="3024336" cy="1815882"/>
          </a:xfrm>
          <a:prstGeom prst="rect">
            <a:avLst/>
          </a:prstGeom>
          <a:noFill/>
        </p:spPr>
        <p:txBody>
          <a:bodyPr wrap="square" rtlCol="0">
            <a:spAutoFit/>
          </a:bodyPr>
          <a:lstStyle/>
          <a:p>
            <a:r>
              <a:rPr lang="en-US" sz="2400" dirty="0">
                <a:solidFill>
                  <a:srgbClr val="3366FF"/>
                </a:solidFill>
                <a:latin typeface="Arial" charset="0"/>
                <a:ea typeface="Arial" charset="0"/>
                <a:cs typeface="Arial" charset="0"/>
              </a:rPr>
              <a:t>Reference haplotypes via sequencing studies</a:t>
            </a:r>
          </a:p>
          <a:p>
            <a:r>
              <a:rPr lang="en-US" sz="2000" dirty="0" err="1">
                <a:latin typeface="Arial" charset="0"/>
                <a:ea typeface="Arial" charset="0"/>
                <a:cs typeface="Arial" charset="0"/>
              </a:rPr>
              <a:t>eg</a:t>
            </a:r>
            <a:r>
              <a:rPr lang="en-US" sz="2000" dirty="0">
                <a:latin typeface="Arial" charset="0"/>
                <a:ea typeface="Arial" charset="0"/>
                <a:cs typeface="Arial" charset="0"/>
              </a:rPr>
              <a:t>. 1000 Genomes Project</a:t>
            </a:r>
          </a:p>
        </p:txBody>
      </p:sp>
      <p:cxnSp>
        <p:nvCxnSpPr>
          <p:cNvPr id="45" name="Straight Arrow Connector 44"/>
          <p:cNvCxnSpPr/>
          <p:nvPr/>
        </p:nvCxnSpPr>
        <p:spPr>
          <a:xfrm flipH="1">
            <a:off x="5364088" y="1844824"/>
            <a:ext cx="648072"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45738" y="6093296"/>
            <a:ext cx="8290026" cy="461665"/>
          </a:xfrm>
          <a:prstGeom prst="rect">
            <a:avLst/>
          </a:prstGeom>
          <a:noFill/>
        </p:spPr>
        <p:txBody>
          <a:bodyPr wrap="none" rtlCol="0">
            <a:spAutoFit/>
          </a:bodyPr>
          <a:lstStyle/>
          <a:p>
            <a:r>
              <a:rPr lang="en-US" sz="2400" dirty="0">
                <a:solidFill>
                  <a:srgbClr val="3366FF"/>
                </a:solidFill>
                <a:latin typeface="+mn-lt"/>
                <a:ea typeface="Arial" charset="0"/>
                <a:cs typeface="Arial" charset="0"/>
              </a:rPr>
              <a:t>Imputation of unobserved alleles via matching of shared haplotypes</a:t>
            </a:r>
          </a:p>
        </p:txBody>
      </p:sp>
    </p:spTree>
    <p:extLst>
      <p:ext uri="{BB962C8B-B14F-4D97-AF65-F5344CB8AC3E}">
        <p14:creationId xmlns:p14="http://schemas.microsoft.com/office/powerpoint/2010/main" val="7024278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20204" y="4509120"/>
            <a:ext cx="3168352" cy="216024"/>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288556" y="3959699"/>
            <a:ext cx="2003523"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20204" y="3989812"/>
            <a:ext cx="3168352" cy="237626"/>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40284" y="3729732"/>
            <a:ext cx="445179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20204" y="3728913"/>
            <a:ext cx="720080" cy="237626"/>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792612" y="3251076"/>
            <a:ext cx="1499468"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20205" y="3263382"/>
            <a:ext cx="3672408" cy="237626"/>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280444" y="3047358"/>
            <a:ext cx="3011636" cy="2376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20204" y="3049651"/>
            <a:ext cx="2160240" cy="237626"/>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9144000" cy="765175"/>
          </a:xfrm>
          <a:prstGeom prst="rect">
            <a:avLst/>
          </a:prstGeom>
          <a:solidFill>
            <a:srgbClr val="002147"/>
          </a:solid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3200" dirty="0"/>
              <a:t>Imputing missing data from reference sequences</a:t>
            </a:r>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a:p>
          <a:p>
            <a:pPr marL="0" indent="0">
              <a:buNone/>
            </a:pPr>
            <a:endParaRPr lang="en-US" sz="2800" dirty="0"/>
          </a:p>
          <a:p>
            <a:pPr marL="0" indent="0">
              <a:buNone/>
            </a:pPr>
            <a:endParaRPr lang="en-US" sz="2800" b="1" dirty="0"/>
          </a:p>
          <a:p>
            <a:pPr marL="0" indent="0">
              <a:buNone/>
            </a:pPr>
            <a:endParaRPr lang="en-US" sz="2800" dirty="0"/>
          </a:p>
          <a:p>
            <a:pPr marL="0" indent="0">
              <a:buNone/>
            </a:pPr>
            <a:endParaRPr lang="en-US" sz="2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3" name="Rectangle 12"/>
          <p:cNvSpPr/>
          <p:nvPr/>
        </p:nvSpPr>
        <p:spPr>
          <a:xfrm>
            <a:off x="118644" y="991868"/>
            <a:ext cx="5173435" cy="261389"/>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18645" y="1234938"/>
            <a:ext cx="5173435"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18645" y="1473983"/>
            <a:ext cx="5173435" cy="237626"/>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0204" y="1701486"/>
            <a:ext cx="5173435" cy="2376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20204" y="1943475"/>
            <a:ext cx="5173435"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20204" y="2193985"/>
            <a:ext cx="517343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20204" y="2443168"/>
            <a:ext cx="5173435"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2965" y="908720"/>
            <a:ext cx="5233023" cy="1815882"/>
          </a:xfrm>
          <a:prstGeom prst="rect">
            <a:avLst/>
          </a:prstGeom>
          <a:noFill/>
        </p:spPr>
        <p:txBody>
          <a:bodyPr wrap="none" rtlCol="0">
            <a:spAutoFit/>
          </a:bodyPr>
          <a:lstStyle/>
          <a:p>
            <a:r>
              <a:rPr lang="en-US" sz="1600" dirty="0">
                <a:latin typeface="Courier"/>
                <a:cs typeface="Courier"/>
              </a:rPr>
              <a:t>a g a g t t g a g g g a a c c t g a g a a </a:t>
            </a:r>
          </a:p>
          <a:p>
            <a:r>
              <a:rPr lang="en-US" sz="1600" dirty="0">
                <a:latin typeface="Courier"/>
                <a:cs typeface="Courier"/>
              </a:rPr>
              <a:t>t g a g a c g a g g g a a a t t g a g a c</a:t>
            </a:r>
          </a:p>
          <a:p>
            <a:r>
              <a:rPr lang="en-US" sz="1600" dirty="0">
                <a:latin typeface="Courier"/>
                <a:cs typeface="Courier"/>
              </a:rPr>
              <a:t>t g c g a c g g t g a t t c t c c a g a c </a:t>
            </a:r>
          </a:p>
          <a:p>
            <a:r>
              <a:rPr lang="en-US" sz="1600" dirty="0">
                <a:latin typeface="Courier"/>
                <a:cs typeface="Courier"/>
              </a:rPr>
              <a:t>a g c g a c g a t g g t a c t t g a t c a </a:t>
            </a:r>
          </a:p>
          <a:p>
            <a:r>
              <a:rPr lang="en-US" sz="1600" dirty="0">
                <a:latin typeface="Courier"/>
                <a:cs typeface="Courier"/>
              </a:rPr>
              <a:t>t a a g t t a g t a a t t c c c g a g c a</a:t>
            </a:r>
          </a:p>
          <a:p>
            <a:r>
              <a:rPr lang="en-US" sz="1600" dirty="0">
                <a:latin typeface="Courier"/>
                <a:cs typeface="Courier"/>
              </a:rPr>
              <a:t>t g c a a t g a g g g a a a t t g t t a a </a:t>
            </a:r>
          </a:p>
          <a:p>
            <a:r>
              <a:rPr lang="en-US" sz="1600" dirty="0">
                <a:latin typeface="Courier"/>
                <a:cs typeface="Courier"/>
              </a:rPr>
              <a:t>a g a g a c g g g g g a a a t t c t g c c</a:t>
            </a:r>
          </a:p>
        </p:txBody>
      </p:sp>
      <p:sp>
        <p:nvSpPr>
          <p:cNvPr id="29" name="Rectangle 28"/>
          <p:cNvSpPr/>
          <p:nvPr/>
        </p:nvSpPr>
        <p:spPr>
          <a:xfrm>
            <a:off x="3288556" y="4509120"/>
            <a:ext cx="2003524"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20204" y="4737844"/>
            <a:ext cx="1781150" cy="216024"/>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848396" y="4730675"/>
            <a:ext cx="3443683" cy="237626"/>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20205" y="5229200"/>
            <a:ext cx="2016224"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2136428" y="5229200"/>
            <a:ext cx="3155651"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20205" y="5445224"/>
            <a:ext cx="3600400"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3720604" y="5445224"/>
            <a:ext cx="1571476" cy="2630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92646" y="2937644"/>
            <a:ext cx="5233023" cy="3046988"/>
          </a:xfrm>
          <a:prstGeom prst="rect">
            <a:avLst/>
          </a:prstGeom>
          <a:noFill/>
        </p:spPr>
        <p:txBody>
          <a:bodyPr wrap="none" rtlCol="0">
            <a:spAutoFit/>
          </a:bodyPr>
          <a:lstStyle/>
          <a:p>
            <a:r>
              <a:rPr lang="en-US" sz="1600" dirty="0">
                <a:latin typeface="Courier"/>
                <a:cs typeface="Courier"/>
              </a:rPr>
              <a:t>a g a g t a g a g g g t a c t t g a t c a</a:t>
            </a:r>
          </a:p>
          <a:p>
            <a:r>
              <a:rPr lang="en-US" sz="1600" dirty="0">
                <a:latin typeface="Courier"/>
                <a:cs typeface="Courier"/>
              </a:rPr>
              <a:t>t g c g a c g g t g a t t c t t c t g c c</a:t>
            </a:r>
          </a:p>
          <a:p>
            <a:endParaRPr lang="en-US" sz="1600" dirty="0">
              <a:latin typeface="Courier"/>
              <a:cs typeface="Courier"/>
            </a:endParaRPr>
          </a:p>
          <a:p>
            <a:r>
              <a:rPr lang="en-US" sz="1600" dirty="0">
                <a:latin typeface="Courier"/>
                <a:cs typeface="Courier"/>
              </a:rPr>
              <a:t>t a a a a t g a g g g a a a t t g t t a a</a:t>
            </a:r>
          </a:p>
          <a:p>
            <a:r>
              <a:rPr lang="en-US" sz="1600" dirty="0">
                <a:latin typeface="Courier"/>
                <a:cs typeface="Courier"/>
              </a:rPr>
              <a:t>t g a g a c g a g g g a a c c c g a g c a</a:t>
            </a:r>
          </a:p>
          <a:p>
            <a:endParaRPr lang="en-US" sz="1600" dirty="0">
              <a:latin typeface="Courier"/>
              <a:cs typeface="Courier"/>
            </a:endParaRPr>
          </a:p>
          <a:p>
            <a:r>
              <a:rPr lang="en-US" sz="1600" dirty="0">
                <a:latin typeface="Courier"/>
                <a:cs typeface="Courier"/>
              </a:rPr>
              <a:t>a g c g a c g a t g g t a a t t c t g c c</a:t>
            </a:r>
          </a:p>
          <a:p>
            <a:r>
              <a:rPr lang="en-US" sz="1600" dirty="0">
                <a:latin typeface="Courier"/>
                <a:cs typeface="Courier"/>
              </a:rPr>
              <a:t>a g a g a c g a g g g a a c c t g a g a a</a:t>
            </a:r>
          </a:p>
          <a:p>
            <a:endParaRPr lang="en-US" sz="1600" dirty="0">
              <a:latin typeface="Courier"/>
              <a:cs typeface="Courier"/>
            </a:endParaRPr>
          </a:p>
          <a:p>
            <a:r>
              <a:rPr lang="en-US" sz="1600" dirty="0">
                <a:latin typeface="Courier"/>
                <a:cs typeface="Courier"/>
              </a:rPr>
              <a:t>t g c a a t g a g g g a a a t t g a g a c</a:t>
            </a:r>
          </a:p>
          <a:p>
            <a:r>
              <a:rPr lang="en-US" sz="1600" dirty="0">
                <a:latin typeface="Courier"/>
                <a:cs typeface="Courier"/>
              </a:rPr>
              <a:t>t a a g t t a g t a a t t c c t g a t c a </a:t>
            </a:r>
          </a:p>
          <a:p>
            <a:r>
              <a:rPr lang="en-US" sz="1600" dirty="0">
                <a:latin typeface="Courier"/>
                <a:cs typeface="Courier"/>
              </a:rPr>
              <a:t> </a:t>
            </a:r>
          </a:p>
        </p:txBody>
      </p:sp>
      <p:sp>
        <p:nvSpPr>
          <p:cNvPr id="44" name="TextBox 43"/>
          <p:cNvSpPr txBox="1"/>
          <p:nvPr/>
        </p:nvSpPr>
        <p:spPr>
          <a:xfrm>
            <a:off x="6012160" y="1124744"/>
            <a:ext cx="3024336" cy="1815882"/>
          </a:xfrm>
          <a:prstGeom prst="rect">
            <a:avLst/>
          </a:prstGeom>
          <a:noFill/>
        </p:spPr>
        <p:txBody>
          <a:bodyPr wrap="square" rtlCol="0">
            <a:spAutoFit/>
          </a:bodyPr>
          <a:lstStyle/>
          <a:p>
            <a:r>
              <a:rPr lang="en-US" sz="2400" dirty="0">
                <a:solidFill>
                  <a:srgbClr val="3366FF"/>
                </a:solidFill>
                <a:latin typeface="Arial" charset="0"/>
                <a:ea typeface="Arial" charset="0"/>
                <a:cs typeface="Arial" charset="0"/>
              </a:rPr>
              <a:t>Reference haplotypes via sequencing studies</a:t>
            </a:r>
          </a:p>
          <a:p>
            <a:r>
              <a:rPr lang="en-US" sz="2000" dirty="0" err="1">
                <a:latin typeface="Arial" charset="0"/>
                <a:ea typeface="Arial" charset="0"/>
                <a:cs typeface="Arial" charset="0"/>
              </a:rPr>
              <a:t>eg</a:t>
            </a:r>
            <a:r>
              <a:rPr lang="en-US" sz="2000" dirty="0">
                <a:latin typeface="Arial" charset="0"/>
                <a:ea typeface="Arial" charset="0"/>
                <a:cs typeface="Arial" charset="0"/>
              </a:rPr>
              <a:t>. 1000 Genomes Project</a:t>
            </a:r>
          </a:p>
        </p:txBody>
      </p:sp>
      <p:cxnSp>
        <p:nvCxnSpPr>
          <p:cNvPr id="45" name="Straight Arrow Connector 44"/>
          <p:cNvCxnSpPr/>
          <p:nvPr/>
        </p:nvCxnSpPr>
        <p:spPr>
          <a:xfrm flipH="1">
            <a:off x="5364088" y="1844824"/>
            <a:ext cx="648072"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45738" y="6093296"/>
            <a:ext cx="8290026" cy="461665"/>
          </a:xfrm>
          <a:prstGeom prst="rect">
            <a:avLst/>
          </a:prstGeom>
          <a:noFill/>
        </p:spPr>
        <p:txBody>
          <a:bodyPr wrap="none" rtlCol="0">
            <a:spAutoFit/>
          </a:bodyPr>
          <a:lstStyle/>
          <a:p>
            <a:r>
              <a:rPr lang="en-US" sz="2400" dirty="0">
                <a:solidFill>
                  <a:srgbClr val="3366FF"/>
                </a:solidFill>
                <a:latin typeface="+mn-lt"/>
                <a:ea typeface="Arial" charset="0"/>
                <a:cs typeface="Arial" charset="0"/>
              </a:rPr>
              <a:t>Imputation of unobserved alleles via matching of shared haplotypes</a:t>
            </a:r>
          </a:p>
        </p:txBody>
      </p:sp>
      <p:sp>
        <p:nvSpPr>
          <p:cNvPr id="3" name="TextBox 2"/>
          <p:cNvSpPr txBox="1"/>
          <p:nvPr/>
        </p:nvSpPr>
        <p:spPr>
          <a:xfrm>
            <a:off x="5724128" y="2937644"/>
            <a:ext cx="3312368" cy="2031325"/>
          </a:xfrm>
          <a:prstGeom prst="rect">
            <a:avLst/>
          </a:prstGeom>
          <a:noFill/>
        </p:spPr>
        <p:txBody>
          <a:bodyPr wrap="square" rtlCol="0">
            <a:spAutoFit/>
          </a:bodyPr>
          <a:lstStyle/>
          <a:p>
            <a:r>
              <a:rPr lang="en-US" dirty="0">
                <a:solidFill>
                  <a:srgbClr val="FF0000"/>
                </a:solidFill>
                <a:latin typeface="+mn-lt"/>
              </a:rPr>
              <a:t>Li and Stephens Hidden Markov Model: “select and copy”, </a:t>
            </a:r>
          </a:p>
          <a:p>
            <a:r>
              <a:rPr lang="en-US" dirty="0">
                <a:solidFill>
                  <a:srgbClr val="FF0000"/>
                </a:solidFill>
                <a:latin typeface="+mn-lt"/>
              </a:rPr>
              <a:t>e.g. IMPUTE, MACH</a:t>
            </a:r>
          </a:p>
          <a:p>
            <a:endParaRPr lang="en-US" dirty="0">
              <a:solidFill>
                <a:srgbClr val="FF0000"/>
              </a:solidFill>
              <a:latin typeface="+mn-lt"/>
            </a:endParaRPr>
          </a:p>
          <a:p>
            <a:r>
              <a:rPr lang="en-US" dirty="0">
                <a:solidFill>
                  <a:srgbClr val="FF0000"/>
                </a:solidFill>
                <a:latin typeface="+mn-lt"/>
              </a:rPr>
              <a:t>O(NM) methods.</a:t>
            </a:r>
          </a:p>
          <a:p>
            <a:r>
              <a:rPr lang="en-US" dirty="0">
                <a:solidFill>
                  <a:srgbClr val="FF0000"/>
                </a:solidFill>
                <a:latin typeface="+mn-lt"/>
              </a:rPr>
              <a:t>Hard to scale to millions of samples</a:t>
            </a:r>
          </a:p>
        </p:txBody>
      </p:sp>
    </p:spTree>
    <p:extLst>
      <p:ext uri="{BB962C8B-B14F-4D97-AF65-F5344CB8AC3E}">
        <p14:creationId xmlns:p14="http://schemas.microsoft.com/office/powerpoint/2010/main" val="1370868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Uses of Imputation</a:t>
            </a:r>
          </a:p>
        </p:txBody>
      </p:sp>
      <p:sp>
        <p:nvSpPr>
          <p:cNvPr id="3" name="Content Placeholder 2"/>
          <p:cNvSpPr>
            <a:spLocks noGrp="1"/>
          </p:cNvSpPr>
          <p:nvPr>
            <p:ph idx="1"/>
          </p:nvPr>
        </p:nvSpPr>
        <p:spPr>
          <a:xfrm>
            <a:off x="457200" y="1600200"/>
            <a:ext cx="4548880" cy="4525963"/>
          </a:xfrm>
        </p:spPr>
        <p:txBody>
          <a:bodyPr>
            <a:normAutofit lnSpcReduction="10000"/>
          </a:bodyPr>
          <a:lstStyle/>
          <a:p>
            <a:r>
              <a:rPr lang="en-US" dirty="0"/>
              <a:t>Inferring sequence from genotype data</a:t>
            </a:r>
          </a:p>
          <a:p>
            <a:r>
              <a:rPr lang="en-US" dirty="0"/>
              <a:t>Meta-analysis and rare variants</a:t>
            </a:r>
          </a:p>
          <a:p>
            <a:pPr marL="285750" indent="-285750"/>
            <a:r>
              <a:rPr lang="en-US" dirty="0"/>
              <a:t>Error-correction</a:t>
            </a:r>
          </a:p>
          <a:p>
            <a:pPr marL="285750" indent="-285750"/>
            <a:r>
              <a:rPr lang="en-US" dirty="0"/>
              <a:t>Completion of low coverage/exome sequence data</a:t>
            </a:r>
          </a:p>
          <a:p>
            <a:r>
              <a:rPr lang="en-US" dirty="0"/>
              <a:t>Statistical phasing</a:t>
            </a:r>
          </a:p>
        </p:txBody>
      </p:sp>
      <p:pic>
        <p:nvPicPr>
          <p:cNvPr id="5" name="Picture 4" descr="signal_plot_CD_ch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648" y="2375648"/>
            <a:ext cx="4482352" cy="44823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5FFA7836-C676-9D42-AB00-8575BAAD3117}"/>
              </a:ext>
            </a:extLst>
          </p:cNvPr>
          <p:cNvSpPr txBox="1"/>
          <p:nvPr/>
        </p:nvSpPr>
        <p:spPr>
          <a:xfrm>
            <a:off x="7594600" y="3314700"/>
            <a:ext cx="1533818" cy="646331"/>
          </a:xfrm>
          <a:prstGeom prst="rect">
            <a:avLst/>
          </a:prstGeom>
          <a:noFill/>
        </p:spPr>
        <p:txBody>
          <a:bodyPr wrap="none" rtlCol="0">
            <a:spAutoFit/>
          </a:bodyPr>
          <a:lstStyle/>
          <a:p>
            <a:r>
              <a:rPr lang="en-GB" dirty="0"/>
              <a:t>Black: data</a:t>
            </a:r>
          </a:p>
          <a:p>
            <a:r>
              <a:rPr lang="en-GB" dirty="0"/>
              <a:t>Grey: imputed</a:t>
            </a:r>
            <a:endParaRPr lang="en-US" dirty="0"/>
          </a:p>
        </p:txBody>
      </p:sp>
    </p:spTree>
    <p:extLst>
      <p:ext uri="{BB962C8B-B14F-4D97-AF65-F5344CB8AC3E}">
        <p14:creationId xmlns:p14="http://schemas.microsoft.com/office/powerpoint/2010/main" val="415084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65175"/>
          </a:xfrm>
          <a:prstGeom prst="rect">
            <a:avLst/>
          </a:prstGeom>
          <a:solidFill>
            <a:srgbClr val="002147"/>
          </a:solidFill>
          <a:ln>
            <a:solidFill>
              <a:srgbClr val="0021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0"/>
              </a:spcBef>
              <a:defRPr/>
            </a:pPr>
            <a:r>
              <a:rPr lang="en-US" sz="3600" dirty="0">
                <a:solidFill>
                  <a:prstClr val="white"/>
                </a:solidFill>
                <a:latin typeface="Calibri"/>
              </a:rPr>
              <a:t>Haplotype Reference Consortium </a:t>
            </a:r>
          </a:p>
        </p:txBody>
      </p:sp>
      <p:graphicFrame>
        <p:nvGraphicFramePr>
          <p:cNvPr id="6" name="Table 5"/>
          <p:cNvGraphicFramePr>
            <a:graphicFrameLocks noGrp="1"/>
          </p:cNvGraphicFramePr>
          <p:nvPr>
            <p:extLst>
              <p:ext uri="{D42A27DB-BD31-4B8C-83A1-F6EECF244321}">
                <p14:modId xmlns:p14="http://schemas.microsoft.com/office/powerpoint/2010/main" val="3987010951"/>
              </p:ext>
            </p:extLst>
          </p:nvPr>
        </p:nvGraphicFramePr>
        <p:xfrm>
          <a:off x="179512" y="1268760"/>
          <a:ext cx="3888430" cy="4654924"/>
        </p:xfrm>
        <a:graphic>
          <a:graphicData uri="http://schemas.openxmlformats.org/drawingml/2006/table">
            <a:tbl>
              <a:tblPr firstRow="1" lastRow="1" bandRow="1">
                <a:tableStyleId>{3C2FFA5D-87B4-456A-9821-1D502468CF0F}</a:tableStyleId>
              </a:tblPr>
              <a:tblGrid>
                <a:gridCol w="1477890">
                  <a:extLst>
                    <a:ext uri="{9D8B030D-6E8A-4147-A177-3AD203B41FA5}">
                      <a16:colId xmlns:a16="http://schemas.microsoft.com/office/drawing/2014/main" val="20000"/>
                    </a:ext>
                  </a:extLst>
                </a:gridCol>
                <a:gridCol w="1477890">
                  <a:extLst>
                    <a:ext uri="{9D8B030D-6E8A-4147-A177-3AD203B41FA5}">
                      <a16:colId xmlns:a16="http://schemas.microsoft.com/office/drawing/2014/main" val="20001"/>
                    </a:ext>
                  </a:extLst>
                </a:gridCol>
                <a:gridCol w="932650">
                  <a:extLst>
                    <a:ext uri="{9D8B030D-6E8A-4147-A177-3AD203B41FA5}">
                      <a16:colId xmlns:a16="http://schemas.microsoft.com/office/drawing/2014/main" val="20002"/>
                    </a:ext>
                  </a:extLst>
                </a:gridCol>
              </a:tblGrid>
              <a:tr h="271089">
                <a:tc>
                  <a:txBody>
                    <a:bodyPr/>
                    <a:lstStyle/>
                    <a:p>
                      <a:pPr algn="ctr" fontAlgn="b"/>
                      <a:r>
                        <a:rPr lang="en-US" sz="1600" b="0" u="none" strike="noStrike" dirty="0">
                          <a:effectLst/>
                        </a:rPr>
                        <a:t>COHORT</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dirty="0">
                          <a:effectLst/>
                        </a:rPr>
                        <a:t>Samples</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dirty="0">
                          <a:effectLst/>
                        </a:rPr>
                        <a:t>Coverage</a:t>
                      </a:r>
                      <a:endParaRPr lang="en-US" sz="1600" b="0"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00"/>
                  </a:ext>
                </a:extLst>
              </a:tr>
              <a:tr h="271089">
                <a:tc>
                  <a:txBody>
                    <a:bodyPr/>
                    <a:lstStyle/>
                    <a:p>
                      <a:pPr algn="ctr" fontAlgn="b"/>
                      <a:r>
                        <a:rPr lang="en-US" sz="1600" b="0" u="none" strike="noStrike" dirty="0">
                          <a:solidFill>
                            <a:srgbClr val="000000"/>
                          </a:solidFill>
                          <a:effectLst/>
                        </a:rPr>
                        <a:t>1000 Genomes</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dirty="0">
                          <a:solidFill>
                            <a:srgbClr val="000000"/>
                          </a:solidFill>
                          <a:effectLst/>
                        </a:rPr>
                        <a:t>2500</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dirty="0">
                          <a:solidFill>
                            <a:srgbClr val="000000"/>
                          </a:solidFill>
                          <a:effectLst/>
                        </a:rPr>
                        <a:t>6x</a:t>
                      </a:r>
                      <a:endParaRPr lang="en-US" sz="1600" b="0"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01"/>
                  </a:ext>
                </a:extLst>
              </a:tr>
              <a:tr h="271089">
                <a:tc>
                  <a:txBody>
                    <a:bodyPr/>
                    <a:lstStyle/>
                    <a:p>
                      <a:pPr algn="ctr" fontAlgn="b"/>
                      <a:r>
                        <a:rPr lang="en-US" sz="1600" b="0" u="none" strike="noStrike" dirty="0">
                          <a:solidFill>
                            <a:srgbClr val="000000"/>
                          </a:solidFill>
                          <a:effectLst/>
                        </a:rPr>
                        <a:t>UK10K</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a:solidFill>
                            <a:srgbClr val="000000"/>
                          </a:solidFill>
                          <a:effectLst/>
                        </a:rPr>
                        <a:t>4000</a:t>
                      </a:r>
                      <a:endParaRPr lang="en-US" sz="1600" b="0" i="0" u="none" strike="noStrike">
                        <a:solidFill>
                          <a:srgbClr val="000000"/>
                        </a:solidFill>
                        <a:effectLst/>
                        <a:latin typeface="Calibri"/>
                      </a:endParaRPr>
                    </a:p>
                  </a:txBody>
                  <a:tcPr marL="12700" marR="12700" marT="12700" marB="0" anchor="b"/>
                </a:tc>
                <a:tc>
                  <a:txBody>
                    <a:bodyPr/>
                    <a:lstStyle/>
                    <a:p>
                      <a:pPr algn="ctr" fontAlgn="b"/>
                      <a:r>
                        <a:rPr lang="en-US" sz="1600" b="0" u="none" strike="noStrike" dirty="0">
                          <a:solidFill>
                            <a:srgbClr val="000000"/>
                          </a:solidFill>
                          <a:effectLst/>
                        </a:rPr>
                        <a:t>6.5x</a:t>
                      </a:r>
                      <a:endParaRPr lang="en-US" sz="1600" b="0"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02"/>
                  </a:ext>
                </a:extLst>
              </a:tr>
              <a:tr h="271089">
                <a:tc>
                  <a:txBody>
                    <a:bodyPr/>
                    <a:lstStyle/>
                    <a:p>
                      <a:pPr algn="ctr" fontAlgn="b"/>
                      <a:r>
                        <a:rPr lang="en-US" sz="1600" b="0" u="none" strike="noStrike">
                          <a:solidFill>
                            <a:srgbClr val="000000"/>
                          </a:solidFill>
                          <a:effectLst/>
                        </a:rPr>
                        <a:t>GoT2D</a:t>
                      </a:r>
                      <a:endParaRPr lang="en-US" sz="1600" b="0" i="0" u="none" strike="noStrike">
                        <a:solidFill>
                          <a:srgbClr val="000000"/>
                        </a:solidFill>
                        <a:effectLst/>
                        <a:latin typeface="Calibri"/>
                      </a:endParaRPr>
                    </a:p>
                  </a:txBody>
                  <a:tcPr marL="12700" marR="12700" marT="12700" marB="0" anchor="b"/>
                </a:tc>
                <a:tc>
                  <a:txBody>
                    <a:bodyPr/>
                    <a:lstStyle/>
                    <a:p>
                      <a:pPr algn="ctr" fontAlgn="b"/>
                      <a:r>
                        <a:rPr lang="en-US" sz="1600" b="0" u="none" strike="noStrike" dirty="0">
                          <a:solidFill>
                            <a:srgbClr val="000000"/>
                          </a:solidFill>
                          <a:effectLst/>
                        </a:rPr>
                        <a:t>2800</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a:solidFill>
                            <a:srgbClr val="000000"/>
                          </a:solidFill>
                          <a:effectLst/>
                        </a:rPr>
                        <a:t>4x</a:t>
                      </a:r>
                      <a:endParaRPr lang="en-US" sz="1600" b="0" i="0" u="none" strike="noStrike">
                        <a:solidFill>
                          <a:srgbClr val="000000"/>
                        </a:solidFill>
                        <a:effectLst/>
                        <a:latin typeface="Calibri"/>
                      </a:endParaRPr>
                    </a:p>
                  </a:txBody>
                  <a:tcPr marL="12700" marR="12700" marT="12700" marB="0" anchor="b"/>
                </a:tc>
                <a:extLst>
                  <a:ext uri="{0D108BD9-81ED-4DB2-BD59-A6C34878D82A}">
                    <a16:rowId xmlns:a16="http://schemas.microsoft.com/office/drawing/2014/main" val="10003"/>
                  </a:ext>
                </a:extLst>
              </a:tr>
              <a:tr h="271089">
                <a:tc>
                  <a:txBody>
                    <a:bodyPr/>
                    <a:lstStyle/>
                    <a:p>
                      <a:pPr algn="ctr" fontAlgn="b"/>
                      <a:r>
                        <a:rPr lang="en-US" sz="1600" b="0" u="none" strike="noStrike" dirty="0">
                          <a:solidFill>
                            <a:srgbClr val="000000"/>
                          </a:solidFill>
                          <a:effectLst/>
                        </a:rPr>
                        <a:t>Sardinia</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a:solidFill>
                            <a:srgbClr val="000000"/>
                          </a:solidFill>
                          <a:effectLst/>
                        </a:rPr>
                        <a:t>6000</a:t>
                      </a:r>
                      <a:endParaRPr lang="en-US" sz="1600" b="0" i="0" u="none" strike="noStrike">
                        <a:solidFill>
                          <a:srgbClr val="000000"/>
                        </a:solidFill>
                        <a:effectLst/>
                        <a:latin typeface="Calibri"/>
                      </a:endParaRPr>
                    </a:p>
                  </a:txBody>
                  <a:tcPr marL="12700" marR="12700" marT="12700" marB="0" anchor="b"/>
                </a:tc>
                <a:tc>
                  <a:txBody>
                    <a:bodyPr/>
                    <a:lstStyle/>
                    <a:p>
                      <a:pPr algn="ctr" fontAlgn="b"/>
                      <a:r>
                        <a:rPr lang="en-US" sz="1600" b="0" u="none" strike="noStrike" dirty="0">
                          <a:solidFill>
                            <a:srgbClr val="000000"/>
                          </a:solidFill>
                          <a:effectLst/>
                        </a:rPr>
                        <a:t>4x</a:t>
                      </a:r>
                      <a:endParaRPr lang="en-US" sz="1600" b="0"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04"/>
                  </a:ext>
                </a:extLst>
              </a:tr>
              <a:tr h="271089">
                <a:tc>
                  <a:txBody>
                    <a:bodyPr/>
                    <a:lstStyle/>
                    <a:p>
                      <a:pPr algn="ctr" fontAlgn="b"/>
                      <a:r>
                        <a:rPr lang="en-US" sz="1600" b="0" u="none" strike="noStrike" dirty="0" err="1">
                          <a:solidFill>
                            <a:srgbClr val="000000"/>
                          </a:solidFill>
                          <a:effectLst/>
                        </a:rPr>
                        <a:t>GoNL</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dirty="0">
                          <a:solidFill>
                            <a:srgbClr val="000000"/>
                          </a:solidFill>
                          <a:effectLst/>
                        </a:rPr>
                        <a:t>750</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a:solidFill>
                            <a:srgbClr val="000000"/>
                          </a:solidFill>
                          <a:effectLst/>
                        </a:rPr>
                        <a:t>12x</a:t>
                      </a:r>
                      <a:endParaRPr lang="en-US" sz="1600" b="0" i="0" u="none" strike="noStrike">
                        <a:solidFill>
                          <a:srgbClr val="000000"/>
                        </a:solidFill>
                        <a:effectLst/>
                        <a:latin typeface="Calibri"/>
                      </a:endParaRPr>
                    </a:p>
                  </a:txBody>
                  <a:tcPr marL="12700" marR="12700" marT="12700" marB="0" anchor="b"/>
                </a:tc>
                <a:extLst>
                  <a:ext uri="{0D108BD9-81ED-4DB2-BD59-A6C34878D82A}">
                    <a16:rowId xmlns:a16="http://schemas.microsoft.com/office/drawing/2014/main" val="10005"/>
                  </a:ext>
                </a:extLst>
              </a:tr>
              <a:tr h="271089">
                <a:tc>
                  <a:txBody>
                    <a:bodyPr/>
                    <a:lstStyle/>
                    <a:p>
                      <a:pPr algn="ctr" fontAlgn="b"/>
                      <a:r>
                        <a:rPr lang="en-US" sz="1600" b="0" u="none" strike="noStrike" dirty="0">
                          <a:solidFill>
                            <a:srgbClr val="000000"/>
                          </a:solidFill>
                          <a:effectLst/>
                        </a:rPr>
                        <a:t>Finns</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dirty="0">
                          <a:solidFill>
                            <a:srgbClr val="000000"/>
                          </a:solidFill>
                          <a:effectLst/>
                        </a:rPr>
                        <a:t>2000</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a:solidFill>
                            <a:srgbClr val="000000"/>
                          </a:solidFill>
                          <a:effectLst/>
                        </a:rPr>
                        <a:t>4x</a:t>
                      </a:r>
                      <a:endParaRPr lang="en-US" sz="1600" b="0" i="0" u="none" strike="noStrike">
                        <a:solidFill>
                          <a:srgbClr val="000000"/>
                        </a:solidFill>
                        <a:effectLst/>
                        <a:latin typeface="Calibri"/>
                      </a:endParaRPr>
                    </a:p>
                  </a:txBody>
                  <a:tcPr marL="12700" marR="12700" marT="12700" marB="0" anchor="b"/>
                </a:tc>
                <a:extLst>
                  <a:ext uri="{0D108BD9-81ED-4DB2-BD59-A6C34878D82A}">
                    <a16:rowId xmlns:a16="http://schemas.microsoft.com/office/drawing/2014/main" val="10006"/>
                  </a:ext>
                </a:extLst>
              </a:tr>
              <a:tr h="271089">
                <a:tc>
                  <a:txBody>
                    <a:bodyPr/>
                    <a:lstStyle/>
                    <a:p>
                      <a:pPr algn="ctr" fontAlgn="b"/>
                      <a:r>
                        <a:rPr lang="en-US" sz="1600" b="0" u="none" strike="noStrike" dirty="0">
                          <a:solidFill>
                            <a:srgbClr val="000000"/>
                          </a:solidFill>
                          <a:effectLst/>
                        </a:rPr>
                        <a:t>AMD</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dirty="0">
                          <a:solidFill>
                            <a:srgbClr val="000000"/>
                          </a:solidFill>
                          <a:effectLst/>
                        </a:rPr>
                        <a:t>3000</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a:solidFill>
                            <a:srgbClr val="000000"/>
                          </a:solidFill>
                          <a:effectLst/>
                        </a:rPr>
                        <a:t>4x</a:t>
                      </a:r>
                      <a:endParaRPr lang="en-US" sz="1600" b="0" i="0" u="none" strike="noStrike">
                        <a:solidFill>
                          <a:srgbClr val="000000"/>
                        </a:solidFill>
                        <a:effectLst/>
                        <a:latin typeface="Calibri"/>
                      </a:endParaRPr>
                    </a:p>
                  </a:txBody>
                  <a:tcPr marL="12700" marR="12700" marT="12700" marB="0" anchor="b"/>
                </a:tc>
                <a:extLst>
                  <a:ext uri="{0D108BD9-81ED-4DB2-BD59-A6C34878D82A}">
                    <a16:rowId xmlns:a16="http://schemas.microsoft.com/office/drawing/2014/main" val="10007"/>
                  </a:ext>
                </a:extLst>
              </a:tr>
              <a:tr h="271089">
                <a:tc>
                  <a:txBody>
                    <a:bodyPr/>
                    <a:lstStyle/>
                    <a:p>
                      <a:pPr algn="ctr" fontAlgn="b"/>
                      <a:r>
                        <a:rPr lang="en-US" sz="1600" b="0" u="none" strike="noStrike">
                          <a:solidFill>
                            <a:srgbClr val="000000"/>
                          </a:solidFill>
                          <a:effectLst/>
                        </a:rPr>
                        <a:t>HUNT</a:t>
                      </a:r>
                      <a:endParaRPr lang="en-US" sz="1600" b="0" i="0" u="none" strike="noStrike">
                        <a:solidFill>
                          <a:srgbClr val="000000"/>
                        </a:solidFill>
                        <a:effectLst/>
                        <a:latin typeface="Calibri"/>
                      </a:endParaRPr>
                    </a:p>
                  </a:txBody>
                  <a:tcPr marL="12700" marR="12700" marT="12700" marB="0" anchor="b"/>
                </a:tc>
                <a:tc>
                  <a:txBody>
                    <a:bodyPr/>
                    <a:lstStyle/>
                    <a:p>
                      <a:pPr algn="ctr" fontAlgn="b"/>
                      <a:r>
                        <a:rPr lang="en-US" sz="1600" b="0" u="none" strike="noStrike" dirty="0">
                          <a:solidFill>
                            <a:srgbClr val="000000"/>
                          </a:solidFill>
                          <a:effectLst/>
                        </a:rPr>
                        <a:t>1000</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dirty="0">
                          <a:solidFill>
                            <a:srgbClr val="000000"/>
                          </a:solidFill>
                          <a:effectLst/>
                        </a:rPr>
                        <a:t>4x</a:t>
                      </a:r>
                      <a:endParaRPr lang="en-US" sz="1600" b="0"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08"/>
                  </a:ext>
                </a:extLst>
              </a:tr>
              <a:tr h="271089">
                <a:tc>
                  <a:txBody>
                    <a:bodyPr/>
                    <a:lstStyle/>
                    <a:p>
                      <a:pPr algn="ctr" fontAlgn="b"/>
                      <a:r>
                        <a:rPr lang="en-US" sz="1600" b="0" u="none" strike="noStrike" dirty="0">
                          <a:solidFill>
                            <a:srgbClr val="000000"/>
                          </a:solidFill>
                          <a:effectLst/>
                        </a:rPr>
                        <a:t>MTFS</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dirty="0">
                          <a:solidFill>
                            <a:srgbClr val="000000"/>
                          </a:solidFill>
                          <a:effectLst/>
                        </a:rPr>
                        <a:t>1000</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dirty="0">
                          <a:solidFill>
                            <a:srgbClr val="000000"/>
                          </a:solidFill>
                          <a:effectLst/>
                        </a:rPr>
                        <a:t>10x</a:t>
                      </a:r>
                      <a:endParaRPr lang="en-US" sz="1600" b="0"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09"/>
                  </a:ext>
                </a:extLst>
              </a:tr>
              <a:tr h="271089">
                <a:tc>
                  <a:txBody>
                    <a:bodyPr/>
                    <a:lstStyle/>
                    <a:p>
                      <a:pPr algn="ctr" fontAlgn="b"/>
                      <a:r>
                        <a:rPr lang="en-US" sz="1600" b="0" u="none" strike="noStrike">
                          <a:solidFill>
                            <a:srgbClr val="000000"/>
                          </a:solidFill>
                          <a:effectLst/>
                        </a:rPr>
                        <a:t>ORCADES</a:t>
                      </a:r>
                      <a:endParaRPr lang="en-US" sz="1600" b="0" i="0" u="none" strike="noStrike">
                        <a:solidFill>
                          <a:srgbClr val="000000"/>
                        </a:solidFill>
                        <a:effectLst/>
                        <a:latin typeface="Calibri"/>
                      </a:endParaRPr>
                    </a:p>
                  </a:txBody>
                  <a:tcPr marL="12700" marR="12700" marT="12700" marB="0" anchor="b"/>
                </a:tc>
                <a:tc>
                  <a:txBody>
                    <a:bodyPr/>
                    <a:lstStyle/>
                    <a:p>
                      <a:pPr algn="ctr" fontAlgn="b"/>
                      <a:r>
                        <a:rPr lang="en-US" sz="1600" b="0" u="none" strike="noStrike" dirty="0">
                          <a:solidFill>
                            <a:srgbClr val="000000"/>
                          </a:solidFill>
                          <a:effectLst/>
                        </a:rPr>
                        <a:t>400</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dirty="0">
                          <a:solidFill>
                            <a:srgbClr val="000000"/>
                          </a:solidFill>
                          <a:effectLst/>
                        </a:rPr>
                        <a:t>4x</a:t>
                      </a:r>
                      <a:endParaRPr lang="en-US" sz="1600" b="0"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10"/>
                  </a:ext>
                </a:extLst>
              </a:tr>
              <a:tr h="271089">
                <a:tc>
                  <a:txBody>
                    <a:bodyPr/>
                    <a:lstStyle/>
                    <a:p>
                      <a:pPr algn="ctr" fontAlgn="b"/>
                      <a:r>
                        <a:rPr lang="en-US" sz="1600" b="0" u="none" strike="noStrike" dirty="0">
                          <a:solidFill>
                            <a:srgbClr val="000000"/>
                          </a:solidFill>
                          <a:effectLst/>
                        </a:rPr>
                        <a:t>Italian Isolates</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dirty="0">
                          <a:solidFill>
                            <a:srgbClr val="000000"/>
                          </a:solidFill>
                          <a:effectLst/>
                        </a:rPr>
                        <a:t>550</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dirty="0">
                          <a:solidFill>
                            <a:srgbClr val="000000"/>
                          </a:solidFill>
                          <a:effectLst/>
                        </a:rPr>
                        <a:t>&gt;4x</a:t>
                      </a:r>
                      <a:endParaRPr lang="en-US" sz="1600" b="0"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11"/>
                  </a:ext>
                </a:extLst>
              </a:tr>
              <a:tr h="271089">
                <a:tc>
                  <a:txBody>
                    <a:bodyPr/>
                    <a:lstStyle/>
                    <a:p>
                      <a:pPr algn="ctr" fontAlgn="b"/>
                      <a:r>
                        <a:rPr lang="en-US" sz="1600" b="0" u="none" strike="noStrike" dirty="0">
                          <a:solidFill>
                            <a:srgbClr val="000000"/>
                          </a:solidFill>
                          <a:effectLst/>
                        </a:rPr>
                        <a:t>HELIC</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dirty="0">
                          <a:solidFill>
                            <a:srgbClr val="000000"/>
                          </a:solidFill>
                          <a:effectLst/>
                        </a:rPr>
                        <a:t>2000</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dirty="0">
                          <a:solidFill>
                            <a:srgbClr val="000000"/>
                          </a:solidFill>
                          <a:effectLst/>
                        </a:rPr>
                        <a:t>&gt;1x</a:t>
                      </a:r>
                      <a:endParaRPr lang="en-US" sz="1600" b="0"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12"/>
                  </a:ext>
                </a:extLst>
              </a:tr>
              <a:tr h="271089">
                <a:tc>
                  <a:txBody>
                    <a:bodyPr/>
                    <a:lstStyle/>
                    <a:p>
                      <a:pPr algn="ctr" fontAlgn="b"/>
                      <a:r>
                        <a:rPr lang="en-US" sz="1600" b="0" u="none" strike="noStrike">
                          <a:solidFill>
                            <a:srgbClr val="000000"/>
                          </a:solidFill>
                          <a:effectLst/>
                        </a:rPr>
                        <a:t>Bipolar</a:t>
                      </a:r>
                      <a:endParaRPr lang="en-US" sz="1600" b="0" i="0" u="none" strike="noStrike">
                        <a:solidFill>
                          <a:srgbClr val="000000"/>
                        </a:solidFill>
                        <a:effectLst/>
                        <a:latin typeface="Calibri"/>
                      </a:endParaRPr>
                    </a:p>
                  </a:txBody>
                  <a:tcPr marL="12700" marR="12700" marT="12700" marB="0" anchor="b"/>
                </a:tc>
                <a:tc>
                  <a:txBody>
                    <a:bodyPr/>
                    <a:lstStyle/>
                    <a:p>
                      <a:pPr algn="ctr" fontAlgn="b"/>
                      <a:r>
                        <a:rPr lang="en-US" sz="1600" b="0" u="none" strike="noStrike" dirty="0">
                          <a:solidFill>
                            <a:srgbClr val="000000"/>
                          </a:solidFill>
                          <a:effectLst/>
                        </a:rPr>
                        <a:t>4000</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dirty="0">
                          <a:solidFill>
                            <a:srgbClr val="000000"/>
                          </a:solidFill>
                          <a:effectLst/>
                        </a:rPr>
                        <a:t>&gt;6x</a:t>
                      </a:r>
                      <a:endParaRPr lang="en-US" sz="1600" b="0"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13"/>
                  </a:ext>
                </a:extLst>
              </a:tr>
              <a:tr h="271089">
                <a:tc>
                  <a:txBody>
                    <a:bodyPr/>
                    <a:lstStyle/>
                    <a:p>
                      <a:pPr algn="ctr" fontAlgn="b"/>
                      <a:r>
                        <a:rPr lang="en-US" sz="1600" b="0" u="none" strike="noStrike">
                          <a:solidFill>
                            <a:srgbClr val="000000"/>
                          </a:solidFill>
                          <a:effectLst/>
                        </a:rPr>
                        <a:t>Crohn's disease</a:t>
                      </a:r>
                      <a:endParaRPr lang="en-US" sz="1600" b="0" i="0" u="none" strike="noStrike">
                        <a:solidFill>
                          <a:srgbClr val="000000"/>
                        </a:solidFill>
                        <a:effectLst/>
                        <a:latin typeface="Calibri"/>
                      </a:endParaRPr>
                    </a:p>
                  </a:txBody>
                  <a:tcPr marL="12700" marR="12700" marT="12700" marB="0" anchor="b"/>
                </a:tc>
                <a:tc>
                  <a:txBody>
                    <a:bodyPr/>
                    <a:lstStyle/>
                    <a:p>
                      <a:pPr algn="ctr" fontAlgn="b"/>
                      <a:r>
                        <a:rPr lang="en-US" sz="1600" b="0" u="none" strike="noStrike">
                          <a:solidFill>
                            <a:srgbClr val="000000"/>
                          </a:solidFill>
                          <a:effectLst/>
                        </a:rPr>
                        <a:t>3000</a:t>
                      </a:r>
                      <a:endParaRPr lang="en-US" sz="1600" b="0" i="0" u="none" strike="noStrike">
                        <a:solidFill>
                          <a:srgbClr val="000000"/>
                        </a:solidFill>
                        <a:effectLst/>
                        <a:latin typeface="Calibri"/>
                      </a:endParaRPr>
                    </a:p>
                  </a:txBody>
                  <a:tcPr marL="12700" marR="12700" marT="12700" marB="0" anchor="b"/>
                </a:tc>
                <a:tc>
                  <a:txBody>
                    <a:bodyPr/>
                    <a:lstStyle/>
                    <a:p>
                      <a:pPr algn="ctr" fontAlgn="b"/>
                      <a:r>
                        <a:rPr lang="en-US" sz="1600" b="0" u="none" strike="noStrike" dirty="0">
                          <a:solidFill>
                            <a:srgbClr val="000000"/>
                          </a:solidFill>
                          <a:effectLst/>
                        </a:rPr>
                        <a:t>4x</a:t>
                      </a:r>
                      <a:endParaRPr lang="en-US" sz="1600" b="0"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14"/>
                  </a:ext>
                </a:extLst>
              </a:tr>
              <a:tr h="271089">
                <a:tc>
                  <a:txBody>
                    <a:bodyPr/>
                    <a:lstStyle/>
                    <a:p>
                      <a:pPr algn="ctr" fontAlgn="b"/>
                      <a:r>
                        <a:rPr lang="en-US" sz="1600" b="0" u="none" strike="noStrike" dirty="0">
                          <a:solidFill>
                            <a:srgbClr val="000000"/>
                          </a:solidFill>
                          <a:effectLst/>
                        </a:rPr>
                        <a:t>Ulcerative colitis</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b="0" u="none" strike="noStrike">
                          <a:solidFill>
                            <a:srgbClr val="000000"/>
                          </a:solidFill>
                          <a:effectLst/>
                        </a:rPr>
                        <a:t>2000</a:t>
                      </a:r>
                      <a:endParaRPr lang="en-US" sz="1600" b="0" i="0" u="none" strike="noStrike">
                        <a:solidFill>
                          <a:srgbClr val="000000"/>
                        </a:solidFill>
                        <a:effectLst/>
                        <a:latin typeface="Calibri"/>
                      </a:endParaRPr>
                    </a:p>
                  </a:txBody>
                  <a:tcPr marL="12700" marR="12700" marT="12700" marB="0" anchor="b"/>
                </a:tc>
                <a:tc>
                  <a:txBody>
                    <a:bodyPr/>
                    <a:lstStyle/>
                    <a:p>
                      <a:pPr algn="ctr" fontAlgn="b"/>
                      <a:r>
                        <a:rPr lang="en-US" sz="1600" b="0" u="none" strike="noStrike" dirty="0">
                          <a:solidFill>
                            <a:srgbClr val="000000"/>
                          </a:solidFill>
                          <a:effectLst/>
                        </a:rPr>
                        <a:t>2x</a:t>
                      </a:r>
                      <a:endParaRPr lang="en-US" sz="1600" b="0"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15"/>
                  </a:ext>
                </a:extLst>
              </a:tr>
              <a:tr h="271089">
                <a:tc>
                  <a:txBody>
                    <a:bodyPr/>
                    <a:lstStyle/>
                    <a:p>
                      <a:pPr algn="ctr" fontAlgn="b"/>
                      <a:r>
                        <a:rPr lang="en-US" sz="2000" b="0" u="none" strike="noStrike" dirty="0">
                          <a:solidFill>
                            <a:srgbClr val="000000"/>
                          </a:solidFill>
                          <a:effectLst/>
                        </a:rPr>
                        <a:t>TOTAL</a:t>
                      </a:r>
                      <a:endParaRPr lang="en-US" sz="2000" b="0" i="0" u="none" strike="noStrike" dirty="0">
                        <a:solidFill>
                          <a:srgbClr val="000000"/>
                        </a:solidFill>
                        <a:effectLst/>
                        <a:latin typeface="Calibri"/>
                      </a:endParaRPr>
                    </a:p>
                  </a:txBody>
                  <a:tcPr marL="12700" marR="12700" marT="12700" marB="0" anchor="b"/>
                </a:tc>
                <a:tc>
                  <a:txBody>
                    <a:bodyPr/>
                    <a:lstStyle/>
                    <a:p>
                      <a:pPr algn="ctr" fontAlgn="b"/>
                      <a:r>
                        <a:rPr lang="en-US" sz="2000" b="0" u="none" strike="noStrike" dirty="0">
                          <a:solidFill>
                            <a:srgbClr val="000000"/>
                          </a:solidFill>
                          <a:effectLst/>
                        </a:rPr>
                        <a:t>~35000</a:t>
                      </a:r>
                      <a:endParaRPr lang="en-US" sz="2000" b="0" i="0" u="none" strike="noStrike" dirty="0">
                        <a:solidFill>
                          <a:srgbClr val="000000"/>
                        </a:solidFill>
                        <a:effectLst/>
                        <a:latin typeface="Calibri"/>
                      </a:endParaRPr>
                    </a:p>
                  </a:txBody>
                  <a:tcPr marL="12700" marR="12700" marT="12700" marB="0" anchor="b"/>
                </a:tc>
                <a:tc>
                  <a:txBody>
                    <a:bodyPr/>
                    <a:lstStyle/>
                    <a:p>
                      <a:pPr algn="l" fontAlgn="b"/>
                      <a:endParaRPr lang="en-US" sz="1200" b="0"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16"/>
                  </a:ext>
                </a:extLst>
              </a:tr>
            </a:tbl>
          </a:graphicData>
        </a:graphic>
      </p:graphicFrame>
      <p:sp>
        <p:nvSpPr>
          <p:cNvPr id="7" name="Footer Placeholder 1"/>
          <p:cNvSpPr txBox="1">
            <a:spLocks/>
          </p:cNvSpPr>
          <p:nvPr/>
        </p:nvSpPr>
        <p:spPr>
          <a:xfrm>
            <a:off x="0" y="6381328"/>
            <a:ext cx="9159142"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pPr algn="r">
              <a:defRPr/>
            </a:pPr>
            <a:r>
              <a:rPr lang="en-US" sz="1800" dirty="0" err="1">
                <a:solidFill>
                  <a:srgbClr val="0000FF"/>
                </a:solidFill>
                <a:latin typeface="+mn-lt"/>
              </a:rPr>
              <a:t>Winni</a:t>
            </a:r>
            <a:r>
              <a:rPr lang="en-US" sz="1800" dirty="0">
                <a:solidFill>
                  <a:srgbClr val="0000FF"/>
                </a:solidFill>
                <a:latin typeface="+mn-lt"/>
              </a:rPr>
              <a:t> </a:t>
            </a:r>
            <a:r>
              <a:rPr lang="en-US" sz="1800" dirty="0" err="1">
                <a:solidFill>
                  <a:srgbClr val="0000FF"/>
                </a:solidFill>
                <a:latin typeface="+mn-lt"/>
              </a:rPr>
              <a:t>Kretzschmar</a:t>
            </a:r>
            <a:r>
              <a:rPr lang="en-US" sz="1800" dirty="0">
                <a:solidFill>
                  <a:srgbClr val="0000FF"/>
                </a:solidFill>
                <a:latin typeface="+mn-lt"/>
              </a:rPr>
              <a:t>, Shane McCarthy, </a:t>
            </a:r>
            <a:r>
              <a:rPr lang="en-US" sz="1800" dirty="0" err="1">
                <a:solidFill>
                  <a:srgbClr val="0000FF"/>
                </a:solidFill>
                <a:latin typeface="+mn-lt"/>
              </a:rPr>
              <a:t>Sayantan</a:t>
            </a:r>
            <a:r>
              <a:rPr lang="en-US" sz="1800" dirty="0">
                <a:solidFill>
                  <a:srgbClr val="0000FF"/>
                </a:solidFill>
                <a:latin typeface="+mn-lt"/>
              </a:rPr>
              <a:t> Das, Goncalo </a:t>
            </a:r>
            <a:r>
              <a:rPr lang="en-US" sz="1800" dirty="0" err="1">
                <a:solidFill>
                  <a:srgbClr val="0000FF"/>
                </a:solidFill>
                <a:latin typeface="+mn-lt"/>
              </a:rPr>
              <a:t>Abecasis</a:t>
            </a:r>
            <a:r>
              <a:rPr lang="en-US" sz="1800" dirty="0">
                <a:solidFill>
                  <a:srgbClr val="0000FF"/>
                </a:solidFill>
                <a:latin typeface="+mn-lt"/>
              </a:rPr>
              <a:t>, Jonathan </a:t>
            </a:r>
            <a:r>
              <a:rPr lang="en-US" sz="1800" dirty="0" err="1">
                <a:solidFill>
                  <a:srgbClr val="0000FF"/>
                </a:solidFill>
                <a:latin typeface="+mn-lt"/>
              </a:rPr>
              <a:t>Marchini</a:t>
            </a:r>
            <a:endParaRPr lang="en-US" sz="1800" dirty="0">
              <a:solidFill>
                <a:srgbClr val="0000FF"/>
              </a:solidFill>
              <a:latin typeface="+mn-lt"/>
            </a:endParaRPr>
          </a:p>
        </p:txBody>
      </p:sp>
      <p:sp>
        <p:nvSpPr>
          <p:cNvPr id="9" name="TextBox 8"/>
          <p:cNvSpPr txBox="1"/>
          <p:nvPr/>
        </p:nvSpPr>
        <p:spPr>
          <a:xfrm>
            <a:off x="4355976" y="844306"/>
            <a:ext cx="4788024" cy="3508653"/>
          </a:xfrm>
          <a:prstGeom prst="rect">
            <a:avLst/>
          </a:prstGeom>
          <a:noFill/>
        </p:spPr>
        <p:txBody>
          <a:bodyPr wrap="square" rtlCol="0">
            <a:spAutoFit/>
          </a:bodyPr>
          <a:lstStyle/>
          <a:p>
            <a:r>
              <a:rPr lang="en-US" sz="2400" b="1" dirty="0">
                <a:solidFill>
                  <a:srgbClr val="3366FF"/>
                </a:solidFill>
                <a:latin typeface="+mn-lt"/>
              </a:rPr>
              <a:t>Building</a:t>
            </a:r>
          </a:p>
          <a:p>
            <a:pPr marL="285750" indent="-285750">
              <a:buFont typeface="Arial"/>
              <a:buChar char="•"/>
            </a:pPr>
            <a:r>
              <a:rPr lang="en-US" sz="2400" dirty="0">
                <a:latin typeface="+mn-lt"/>
              </a:rPr>
              <a:t>Combine calls from 15 data sets</a:t>
            </a:r>
          </a:p>
          <a:p>
            <a:pPr marL="285750" indent="-285750">
              <a:buFont typeface="Arial"/>
              <a:buChar char="•"/>
            </a:pPr>
            <a:r>
              <a:rPr lang="en-US" dirty="0">
                <a:latin typeface="+mn-lt"/>
              </a:rPr>
              <a:t>Filter sites and recall at Allele Count &gt;5 (10</a:t>
            </a:r>
            <a:r>
              <a:rPr lang="en-US" baseline="30000" dirty="0">
                <a:latin typeface="+mn-lt"/>
              </a:rPr>
              <a:t>-4</a:t>
            </a:r>
            <a:r>
              <a:rPr lang="en-US" dirty="0">
                <a:latin typeface="+mn-lt"/>
              </a:rPr>
              <a:t> allele </a:t>
            </a:r>
            <a:r>
              <a:rPr lang="en-US" dirty="0" err="1">
                <a:latin typeface="+mn-lt"/>
              </a:rPr>
              <a:t>freq</a:t>
            </a:r>
            <a:r>
              <a:rPr lang="en-US" dirty="0">
                <a:latin typeface="+mn-lt"/>
              </a:rPr>
              <a:t>)</a:t>
            </a:r>
          </a:p>
          <a:p>
            <a:pPr marL="285750" indent="-285750">
              <a:buFont typeface="Arial"/>
              <a:buChar char="•"/>
            </a:pPr>
            <a:r>
              <a:rPr lang="en-US" sz="2400" dirty="0">
                <a:latin typeface="+mn-lt"/>
              </a:rPr>
              <a:t>Extract genotype </a:t>
            </a:r>
            <a:r>
              <a:rPr lang="en-US" dirty="0">
                <a:latin typeface="+mn-lt"/>
              </a:rPr>
              <a:t>l</a:t>
            </a:r>
            <a:r>
              <a:rPr lang="en-US" sz="2400" dirty="0">
                <a:latin typeface="+mn-lt"/>
              </a:rPr>
              <a:t>ikelihoods from BAMs at Sanger, Michigan and </a:t>
            </a:r>
            <a:r>
              <a:rPr lang="en-US" sz="2400" dirty="0" err="1">
                <a:latin typeface="+mn-lt"/>
              </a:rPr>
              <a:t>rephase</a:t>
            </a:r>
            <a:r>
              <a:rPr lang="en-US" sz="2400" dirty="0">
                <a:latin typeface="+mn-lt"/>
              </a:rPr>
              <a:t> in Oxford with </a:t>
            </a:r>
            <a:r>
              <a:rPr lang="en-US" sz="2400" dirty="0" err="1">
                <a:latin typeface="+mn-lt"/>
              </a:rPr>
              <a:t>GLphase</a:t>
            </a:r>
            <a:r>
              <a:rPr lang="en-US" sz="2400" dirty="0">
                <a:latin typeface="+mn-lt"/>
              </a:rPr>
              <a:t> (accelerated </a:t>
            </a:r>
            <a:r>
              <a:rPr lang="en-US" sz="2400" dirty="0" err="1">
                <a:latin typeface="+mn-lt"/>
              </a:rPr>
              <a:t>HapTest</a:t>
            </a:r>
            <a:r>
              <a:rPr lang="en-US" sz="2400" dirty="0">
                <a:latin typeface="+mn-lt"/>
              </a:rPr>
              <a:t>) and SHAPEIT2</a:t>
            </a:r>
          </a:p>
          <a:p>
            <a:endParaRPr lang="en-US" dirty="0">
              <a:latin typeface="+mn-lt"/>
            </a:endParaRPr>
          </a:p>
        </p:txBody>
      </p:sp>
      <p:pic>
        <p:nvPicPr>
          <p:cNvPr id="10" name="Picture 9" descr="Screen Shot 2015-09-22 at 13.2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4221088"/>
            <a:ext cx="4716016" cy="642087"/>
          </a:xfrm>
          <a:prstGeom prst="rect">
            <a:avLst/>
          </a:prstGeom>
        </p:spPr>
      </p:pic>
      <p:sp>
        <p:nvSpPr>
          <p:cNvPr id="5" name="TextBox 4"/>
          <p:cNvSpPr txBox="1"/>
          <p:nvPr/>
        </p:nvSpPr>
        <p:spPr>
          <a:xfrm>
            <a:off x="7452320" y="4234354"/>
            <a:ext cx="1316514" cy="307777"/>
          </a:xfrm>
          <a:prstGeom prst="rect">
            <a:avLst/>
          </a:prstGeom>
          <a:noFill/>
        </p:spPr>
        <p:txBody>
          <a:bodyPr wrap="none" rtlCol="0">
            <a:spAutoFit/>
          </a:bodyPr>
          <a:lstStyle/>
          <a:p>
            <a:r>
              <a:rPr lang="en-US" sz="1400" dirty="0">
                <a:solidFill>
                  <a:srgbClr val="0070C0"/>
                </a:solidFill>
                <a:latin typeface="+mn-lt"/>
              </a:rPr>
              <a:t>&gt;10M genomes</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5015369"/>
            <a:ext cx="4716016" cy="1365959"/>
          </a:xfrm>
          <a:prstGeom prst="rect">
            <a:avLst/>
          </a:prstGeom>
        </p:spPr>
      </p:pic>
      <p:pic>
        <p:nvPicPr>
          <p:cNvPr id="3" name="Picture 2">
            <a:extLst>
              <a:ext uri="{FF2B5EF4-FFF2-40B4-BE49-F238E27FC236}">
                <a16:creationId xmlns:a16="http://schemas.microsoft.com/office/drawing/2014/main" id="{3BC59751-65DD-FE45-85E3-485760D221BC}"/>
              </a:ext>
            </a:extLst>
          </p:cNvPr>
          <p:cNvPicPr>
            <a:picLocks noChangeAspect="1"/>
          </p:cNvPicPr>
          <p:nvPr/>
        </p:nvPicPr>
        <p:blipFill>
          <a:blip r:embed="rId5"/>
          <a:stretch>
            <a:fillRect/>
          </a:stretch>
        </p:blipFill>
        <p:spPr>
          <a:xfrm>
            <a:off x="8204200" y="5060683"/>
            <a:ext cx="867792" cy="1288539"/>
          </a:xfrm>
          <a:prstGeom prst="rect">
            <a:avLst/>
          </a:prstGeom>
        </p:spPr>
      </p:pic>
    </p:spTree>
    <p:extLst>
      <p:ext uri="{BB962C8B-B14F-4D97-AF65-F5344CB8AC3E}">
        <p14:creationId xmlns:p14="http://schemas.microsoft.com/office/powerpoint/2010/main" val="15214079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HRC imputation performance</a:t>
            </a:r>
          </a:p>
        </p:txBody>
      </p:sp>
      <p:pic>
        <p:nvPicPr>
          <p:cNvPr id="1026" name="Picture 2" descr="ggregateR2.p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364" y="1417638"/>
            <a:ext cx="5773271" cy="5773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197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Summary</a:t>
            </a:r>
          </a:p>
        </p:txBody>
      </p:sp>
      <p:sp>
        <p:nvSpPr>
          <p:cNvPr id="6" name="Content Placeholder 5"/>
          <p:cNvSpPr>
            <a:spLocks noGrp="1"/>
          </p:cNvSpPr>
          <p:nvPr>
            <p:ph idx="1"/>
          </p:nvPr>
        </p:nvSpPr>
        <p:spPr/>
        <p:txBody>
          <a:bodyPr>
            <a:normAutofit lnSpcReduction="10000"/>
          </a:bodyPr>
          <a:lstStyle/>
          <a:p>
            <a:r>
              <a:rPr lang="en-US" dirty="0"/>
              <a:t>The coalescent (with recombination) provides  a different mathematical </a:t>
            </a:r>
            <a:r>
              <a:rPr lang="en-US" dirty="0" err="1"/>
              <a:t>modelling</a:t>
            </a:r>
            <a:r>
              <a:rPr lang="en-US" dirty="0"/>
              <a:t> framework for stochastic genetic variation to the diffusion theory approach</a:t>
            </a:r>
          </a:p>
          <a:p>
            <a:pPr lvl="1"/>
            <a:r>
              <a:rPr lang="en-US" dirty="0"/>
              <a:t>Sampling versus distribution</a:t>
            </a:r>
          </a:p>
          <a:p>
            <a:r>
              <a:rPr lang="en-US" dirty="0"/>
              <a:t>Population history leaves an imprint in the pattern of variation</a:t>
            </a:r>
          </a:p>
          <a:p>
            <a:r>
              <a:rPr lang="en-US" dirty="0"/>
              <a:t>Coalescent-based methods can help interpret this pattern and draw inferences from it</a:t>
            </a:r>
          </a:p>
        </p:txBody>
      </p:sp>
    </p:spTree>
    <p:extLst>
      <p:ext uri="{BB962C8B-B14F-4D97-AF65-F5344CB8AC3E}">
        <p14:creationId xmlns:p14="http://schemas.microsoft.com/office/powerpoint/2010/main" val="41696917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normAutofit fontScale="92500" lnSpcReduction="10000"/>
          </a:bodyPr>
          <a:lstStyle/>
          <a:p>
            <a:r>
              <a:rPr lang="en-GB" dirty="0"/>
              <a:t>What can we say about the time to the most recent common ancestor from which any pair of the MPhil students from the class of 2016-17 share inherited DNA?  </a:t>
            </a:r>
          </a:p>
          <a:p>
            <a:pPr lvl="1"/>
            <a:r>
              <a:rPr lang="en-GB" dirty="0"/>
              <a:t>What theory would you use to estimate this time, and what parameters are required?  Suggest some values for these parameters.  </a:t>
            </a:r>
          </a:p>
          <a:p>
            <a:pPr lvl="1"/>
            <a:r>
              <a:rPr lang="en-GB" dirty="0"/>
              <a:t>What additional factors might modify this estimate? How they would affect it, and by how much?</a:t>
            </a:r>
          </a:p>
          <a:p>
            <a:pPr lvl="1"/>
            <a:r>
              <a:rPr lang="en-GB" dirty="0"/>
              <a:t> Can you come up with an estimate and range?</a:t>
            </a:r>
            <a:r>
              <a:rPr lang="en-GB" dirty="0">
                <a:effectLst/>
              </a:rPr>
              <a:t> </a:t>
            </a:r>
            <a:endParaRPr lang="en-US" dirty="0"/>
          </a:p>
        </p:txBody>
      </p:sp>
      <p:sp>
        <p:nvSpPr>
          <p:cNvPr id="4" name="TextBox 3"/>
          <p:cNvSpPr txBox="1"/>
          <p:nvPr/>
        </p:nvSpPr>
        <p:spPr>
          <a:xfrm>
            <a:off x="292346" y="6174255"/>
            <a:ext cx="8851654" cy="369332"/>
          </a:xfrm>
          <a:prstGeom prst="rect">
            <a:avLst/>
          </a:prstGeom>
          <a:noFill/>
        </p:spPr>
        <p:txBody>
          <a:bodyPr wrap="none" rtlCol="0">
            <a:spAutoFit/>
          </a:bodyPr>
          <a:lstStyle/>
          <a:p>
            <a:r>
              <a:rPr lang="en-US" dirty="0">
                <a:solidFill>
                  <a:schemeClr val="tx2">
                    <a:lumMod val="60000"/>
                    <a:lumOff val="40000"/>
                  </a:schemeClr>
                </a:solidFill>
              </a:rPr>
              <a:t>Coalescent theory, (history of) N</a:t>
            </a:r>
            <a:r>
              <a:rPr lang="en-US" baseline="-25000" dirty="0">
                <a:solidFill>
                  <a:schemeClr val="tx2">
                    <a:lumMod val="60000"/>
                    <a:lumOff val="40000"/>
                  </a:schemeClr>
                </a:solidFill>
              </a:rPr>
              <a:t>e</a:t>
            </a:r>
            <a:r>
              <a:rPr lang="en-US" dirty="0">
                <a:solidFill>
                  <a:schemeClr val="tx2">
                    <a:lumMod val="60000"/>
                    <a:lumOff val="40000"/>
                  </a:schemeClr>
                </a:solidFill>
              </a:rPr>
              <a:t>, generation time, recombination rate, population structure</a:t>
            </a:r>
          </a:p>
        </p:txBody>
      </p:sp>
    </p:spTree>
    <p:extLst>
      <p:ext uri="{BB962C8B-B14F-4D97-AF65-F5344CB8AC3E}">
        <p14:creationId xmlns:p14="http://schemas.microsoft.com/office/powerpoint/2010/main" val="36321095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Gill Sans Light"/>
        <a:ea typeface=""/>
        <a:cs typeface=""/>
      </a:majorFont>
      <a:minorFont>
        <a:latin typeface="Gill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15464</TotalTime>
  <Words>6561</Words>
  <Application>Microsoft Macintosh PowerPoint</Application>
  <PresentationFormat>On-screen Show (4:3)</PresentationFormat>
  <Paragraphs>843</Paragraphs>
  <Slides>98</Slides>
  <Notes>22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98</vt:i4>
      </vt:variant>
    </vt:vector>
  </HeadingPairs>
  <TitlesOfParts>
    <vt:vector size="113" baseType="lpstr">
      <vt:lpstr>Arial</vt:lpstr>
      <vt:lpstr>Calibri</vt:lpstr>
      <vt:lpstr>Courier</vt:lpstr>
      <vt:lpstr>Gill Sans</vt:lpstr>
      <vt:lpstr>Gill Sans Light</vt:lpstr>
      <vt:lpstr>Helvetica</vt:lpstr>
      <vt:lpstr>Helvetica Neue Light</vt:lpstr>
      <vt:lpstr>Lucida Grande</vt:lpstr>
      <vt:lpstr>Symbol</vt:lpstr>
      <vt:lpstr>Times</vt:lpstr>
      <vt:lpstr>Times New Roman</vt:lpstr>
      <vt:lpstr>Times New Roman Italic</vt:lpstr>
      <vt:lpstr>Wingdings</vt:lpstr>
      <vt:lpstr>Office Theme</vt:lpstr>
      <vt:lpstr>Blank Presentation</vt:lpstr>
      <vt:lpstr>Lectures 7 and 8 (I think)  Coalescence and  Ancestral Recombination Graphs  Inference of demographic histories of natural populations using sequence data</vt:lpstr>
      <vt:lpstr>Exercise</vt:lpstr>
      <vt:lpstr>References/Books</vt:lpstr>
      <vt:lpstr>Tree on two sequences</vt:lpstr>
      <vt:lpstr>Probability of observing a mutation</vt:lpstr>
      <vt:lpstr>Adding another sequence</vt:lpstr>
      <vt:lpstr>Coalescent model (Kingman, 1980) A distribution on trees</vt:lpstr>
      <vt:lpstr>Properties of the coalescent</vt:lpstr>
      <vt:lpstr>Relationship between forwards in time (Wright-Fisher) and backwards in time (Coalescent) models</vt:lpstr>
      <vt:lpstr>Genetic variation in a sample</vt:lpstr>
      <vt:lpstr>Distribution of variant allele frequencies</vt:lpstr>
      <vt:lpstr>Distribution of variant allele frequencies</vt:lpstr>
      <vt:lpstr>Relaxation of assumptions (1)</vt:lpstr>
      <vt:lpstr>PowerPoint Presentation</vt:lpstr>
      <vt:lpstr>Individuals in outbred populations still carry many variants not in the 1000G, UK10K and other similar data sets</vt:lpstr>
      <vt:lpstr>This behaviour is very dependent on population structure. In genetic isolates the recent effective population size is smaller, and the tips are shorter</vt:lpstr>
      <vt:lpstr>Genetic isolates</vt:lpstr>
      <vt:lpstr>Relative numbers of variants in 3000 Finns v. 3000 Non-Finnish Europeans </vt:lpstr>
      <vt:lpstr>Relaxation of assumptions (2)</vt:lpstr>
      <vt:lpstr>Effective population size</vt:lpstr>
      <vt:lpstr>What about recombination?</vt:lpstr>
      <vt:lpstr>Segments of fixed TMRCA are separated by recombination </vt:lpstr>
      <vt:lpstr>Recombination changes the tree as you move along the sequence</vt:lpstr>
      <vt:lpstr>Ancestral Recombination Graph (ARG)</vt:lpstr>
      <vt:lpstr>Coalescent with recombination</vt:lpstr>
      <vt:lpstr>Problems with the  full coalescent with recombination </vt:lpstr>
      <vt:lpstr>Example</vt:lpstr>
      <vt:lpstr>Sequentially Markovian Coalescent approximation (McVean and Cardin, 2005)</vt:lpstr>
      <vt:lpstr>Kelleher’s “Tree sequence” representation</vt:lpstr>
      <vt:lpstr>How many effective recombinations  do we expect?</vt:lpstr>
      <vt:lpstr>“The divine right of kings”?</vt:lpstr>
      <vt:lpstr>The ability to match long haplotypes depends on population structure </vt:lpstr>
      <vt:lpstr>Inferring demography from genetic data</vt:lpstr>
      <vt:lpstr>Genetic divergence depends on TMRCA and mutation rate</vt:lpstr>
      <vt:lpstr>Effective population size</vt:lpstr>
      <vt:lpstr>PSMC-HMM</vt:lpstr>
      <vt:lpstr>Block model approach to  human population size history</vt:lpstr>
      <vt:lpstr>Less parametric approach based on the complete (diploid) genome sequence  of one person</vt:lpstr>
      <vt:lpstr>Pairwise Sequentially Markovian Coalescent  Li and Durbin (2010): Inference of human  population history from individual genome sequences</vt:lpstr>
      <vt:lpstr>PSMC Hidden Markov Model</vt:lpstr>
      <vt:lpstr>Markov assumption</vt:lpstr>
      <vt:lpstr>Key equations from coalescent theory</vt:lpstr>
      <vt:lpstr>PSMC-HMM reconstructs individual history </vt:lpstr>
      <vt:lpstr>Inferred N(t) gives the history of the population size</vt:lpstr>
      <vt:lpstr>Single human genome with bootstrap</vt:lpstr>
      <vt:lpstr>Human population history, with Neanderthals</vt:lpstr>
      <vt:lpstr>Advances since the original PSMC</vt:lpstr>
      <vt:lpstr>Problems/issues</vt:lpstr>
      <vt:lpstr>1. Coalesecent Ne(t) reflects ancestral structure as well as population size</vt:lpstr>
      <vt:lpstr>Brief introduction to another system</vt:lpstr>
      <vt:lpstr>Lake Malawi cichlid PSMC</vt:lpstr>
      <vt:lpstr>Is structure associated  with speciation?</vt:lpstr>
      <vt:lpstr>Might structure be (partly) identifiable in the PSMC model?</vt:lpstr>
      <vt:lpstr>2. Mutation rate</vt:lpstr>
      <vt:lpstr>Speciation of the great apes from gorilla genome sequence comparison</vt:lpstr>
      <vt:lpstr>Mutation rate change in great apes</vt:lpstr>
      <vt:lpstr>Consequences of lower mutation rate</vt:lpstr>
      <vt:lpstr>End of first lecture</vt:lpstr>
      <vt:lpstr>Extending to multiple sequences</vt:lpstr>
      <vt:lpstr>Option 1: First coalescence of one sequence to the tree of the others</vt:lpstr>
      <vt:lpstr>Forward pointer: Li &amp; Stephens model</vt:lpstr>
      <vt:lpstr>Problem: Coalescence of chosen sequence to the others depends on the number of lineages M(t) remaining at time t</vt:lpstr>
      <vt:lpstr>MCMC approach: ARGweaver</vt:lpstr>
      <vt:lpstr>Option 2: first coalescence between any pair</vt:lpstr>
      <vt:lpstr>MSMC</vt:lpstr>
      <vt:lpstr>MSMC can fit both population size history and separation history</vt:lpstr>
      <vt:lpstr>Access more recent history</vt:lpstr>
      <vt:lpstr>Divergence between populations</vt:lpstr>
      <vt:lpstr>Testing gene flow inference with simulated split</vt:lpstr>
      <vt:lpstr>Separation history</vt:lpstr>
      <vt:lpstr>An alternative approximation: Ignore recombination and embrace the Sample Frequency Spectrum (SFS)</vt:lpstr>
      <vt:lpstr>But all is not lost.  The Joint SFS contains a  lot of information about relationships between populations, particularly in rare variants</vt:lpstr>
      <vt:lpstr>Ancient samples from Hinxton</vt:lpstr>
      <vt:lpstr>More samples from Linton/Oakington</vt:lpstr>
      <vt:lpstr>Sharing Patterns between Ancient and modern samples</vt:lpstr>
      <vt:lpstr>PowerPoint Presentation</vt:lpstr>
      <vt:lpstr>The rare allele coalescent</vt:lpstr>
      <vt:lpstr>RareCoal model</vt:lpstr>
      <vt:lpstr>PowerPoint Presentation</vt:lpstr>
      <vt:lpstr>PowerPoint Presentation</vt:lpstr>
      <vt:lpstr>PowerPoint Presentation</vt:lpstr>
      <vt:lpstr>Test inference with simulated data</vt:lpstr>
      <vt:lpstr>An average European Tree</vt:lpstr>
      <vt:lpstr>Placing ancient samples on  (a slightly different) tree</vt:lpstr>
      <vt:lpstr>PowerPoint Presentation</vt:lpstr>
      <vt:lpstr>Alternative Joint SFS models</vt:lpstr>
      <vt:lpstr>Return to the Li &amp; Stephens model</vt:lpstr>
      <vt:lpstr>Chromopainter and FineStructure</vt:lpstr>
      <vt:lpstr>Peoples of the British Isles (POBI)</vt:lpstr>
      <vt:lpstr>PowerPoint Presentation</vt:lpstr>
      <vt:lpstr>PowerPoint Presentation</vt:lpstr>
      <vt:lpstr>PowerPoint Presentation</vt:lpstr>
      <vt:lpstr>PowerPoint Presentation</vt:lpstr>
      <vt:lpstr>Uses of Imputation</vt:lpstr>
      <vt:lpstr>PowerPoint Presentation</vt:lpstr>
      <vt:lpstr>HRC imputation performance</vt:lpstr>
      <vt:lpstr>Summary</vt:lpstr>
      <vt:lpstr>Exercise</vt:lpstr>
    </vt:vector>
  </TitlesOfParts>
  <Company>Wellcome Trust Sanger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Durbin</dc:creator>
  <cp:lastModifiedBy>Richard Durbin</cp:lastModifiedBy>
  <cp:revision>150</cp:revision>
  <cp:lastPrinted>2014-03-04T12:08:08Z</cp:lastPrinted>
  <dcterms:created xsi:type="dcterms:W3CDTF">2013-03-05T06:17:45Z</dcterms:created>
  <dcterms:modified xsi:type="dcterms:W3CDTF">2019-03-05T11:06:56Z</dcterms:modified>
</cp:coreProperties>
</file>